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5"/>
    <p:restoredTop sz="94631"/>
  </p:normalViewPr>
  <p:slideViewPr>
    <p:cSldViewPr snapToGrid="0" snapToObjects="1">
      <p:cViewPr varScale="1">
        <p:scale>
          <a:sx n="52" d="100"/>
          <a:sy n="52" d="100"/>
        </p:scale>
        <p:origin x="79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xfrm>
            <a:off x="1143000" y="685800"/>
            <a:ext cx="4572000" cy="3429000"/>
          </a:xfrm>
          <a:prstGeom prst="rect">
            <a:avLst/>
          </a:prstGeom>
        </p:spPr>
        <p:txBody>
          <a:bodyPr/>
          <a:lstStyle/>
          <a:p>
            <a:endParaRPr/>
          </a:p>
        </p:txBody>
      </p:sp>
      <p:sp>
        <p:nvSpPr>
          <p:cNvPr id="156" name="Shape 15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286490701"/>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02172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Rectangle"/>
          <p:cNvSpPr txBox="1">
            <a:spLocks noGrp="1"/>
          </p:cNvSpPr>
          <p:nvPr>
            <p:ph type="body" sz="quarter" idx="13"/>
          </p:nvPr>
        </p:nvSpPr>
        <p:spPr>
          <a:xfrm>
            <a:off x="1201340" y="11859862"/>
            <a:ext cx="21971003"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12" name="Title Text"/>
          <p:cNvSpPr txBox="1">
            <a:spLocks noGrp="1"/>
          </p:cNvSpPr>
          <p:nvPr>
            <p:ph type="title"/>
          </p:nvPr>
        </p:nvSpPr>
        <p:spPr>
          <a:xfrm>
            <a:off x="1206496" y="2574991"/>
            <a:ext cx="21971004" cy="4648201"/>
          </a:xfrm>
          <a:prstGeom prst="rect">
            <a:avLst/>
          </a:prstGeom>
        </p:spPr>
        <p:txBody>
          <a:bodyPr anchor="b"/>
          <a:lstStyle>
            <a:lvl1pPr>
              <a:defRPr sz="11600" spc="-232"/>
            </a:lvl1pPr>
          </a:lstStyle>
          <a:p>
            <a:r>
              <a:t>Title Text</a:t>
            </a:r>
          </a:p>
        </p:txBody>
      </p:sp>
      <p:sp>
        <p:nvSpPr>
          <p:cNvPr id="13" name="Body Level One…"/>
          <p:cNvSpPr txBox="1">
            <a:spLocks noGrp="1"/>
          </p:cNvSpPr>
          <p:nvPr>
            <p:ph type="body" sz="quarter" idx="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13"/>
          </p:nvPr>
        </p:nvSpPr>
        <p:spPr>
          <a:xfrm>
            <a:off x="-1155700" y="-1295400"/>
            <a:ext cx="26746200" cy="16018933"/>
          </a:xfrm>
          <a:prstGeom prst="rect">
            <a:avLst/>
          </a:prstGeom>
        </p:spPr>
        <p:txBody>
          <a:bodyPr lIns="91439" tIns="45719" rIns="91439" bIns="45719">
            <a:noAutofit/>
          </a:bodyPr>
          <a:lstStyle/>
          <a:p>
            <a:endParaRPr/>
          </a:p>
        </p:txBody>
      </p:sp>
      <p:sp>
        <p:nvSpPr>
          <p:cNvPr id="22" name="Title Text"/>
          <p:cNvSpPr txBox="1">
            <a:spLocks noGrp="1"/>
          </p:cNvSpPr>
          <p:nvPr>
            <p:ph type="title"/>
          </p:nvPr>
        </p:nvSpPr>
        <p:spPr>
          <a:xfrm>
            <a:off x="1206500" y="7124700"/>
            <a:ext cx="21971000" cy="4648200"/>
          </a:xfrm>
          <a:prstGeom prst="rect">
            <a:avLst/>
          </a:prstGeom>
        </p:spPr>
        <p:txBody>
          <a:bodyPr anchor="b"/>
          <a:lstStyle>
            <a:lvl1pPr>
              <a:defRPr sz="11600" spc="-232"/>
            </a:lvl1pPr>
          </a:lstStyle>
          <a:p>
            <a:r>
              <a:t>Title Text</a:t>
            </a:r>
          </a:p>
        </p:txBody>
      </p:sp>
      <p:sp>
        <p:nvSpPr>
          <p:cNvPr id="23" name="Rectangle"/>
          <p:cNvSpPr txBox="1">
            <a:spLocks noGrp="1"/>
          </p:cNvSpPr>
          <p:nvPr>
            <p:ph type="body" sz="quarter" idx="14"/>
          </p:nvPr>
        </p:nvSpPr>
        <p:spPr>
          <a:xfrm>
            <a:off x="1207690" y="1106137"/>
            <a:ext cx="21968621"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24" name="Body Level One…"/>
          <p:cNvSpPr txBox="1">
            <a:spLocks noGrp="1"/>
          </p:cNvSpPr>
          <p:nvPr>
            <p:ph type="body" sz="quarter" idx="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p:cNvSpPr>
            <a:spLocks noGrp="1"/>
          </p:cNvSpPr>
          <p:nvPr>
            <p:ph type="pic" idx="13"/>
          </p:nvPr>
        </p:nvSpPr>
        <p:spPr>
          <a:xfrm>
            <a:off x="10972800" y="-203200"/>
            <a:ext cx="12144837" cy="14135100"/>
          </a:xfrm>
          <a:prstGeom prst="rect">
            <a:avLst/>
          </a:prstGeom>
        </p:spPr>
        <p:txBody>
          <a:bodyPr lIns="91439" tIns="45719" rIns="91439" bIns="45719">
            <a:noAutofit/>
          </a:bodyPr>
          <a:lstStyle/>
          <a:p>
            <a:endParaRPr/>
          </a:p>
        </p:txBody>
      </p:sp>
      <p:sp>
        <p:nvSpPr>
          <p:cNvPr id="33" name="Title Text"/>
          <p:cNvSpPr txBox="1">
            <a:spLocks noGrp="1"/>
          </p:cNvSpPr>
          <p:nvPr>
            <p:ph type="title"/>
          </p:nvPr>
        </p:nvSpPr>
        <p:spPr>
          <a:xfrm>
            <a:off x="1206500" y="1270000"/>
            <a:ext cx="9779000" cy="5882273"/>
          </a:xfrm>
          <a:prstGeom prst="rect">
            <a:avLst/>
          </a:prstGeom>
        </p:spPr>
        <p:txBody>
          <a:bodyPr anchor="b"/>
          <a:lstStyle/>
          <a:p>
            <a:r>
              <a:t>Title Text</a:t>
            </a:r>
          </a:p>
        </p:txBody>
      </p:sp>
      <p:sp>
        <p:nvSpPr>
          <p:cNvPr id="34" name="Body Level One…"/>
          <p:cNvSpPr txBox="1">
            <a:spLocks noGrp="1"/>
          </p:cNvSpPr>
          <p:nvPr>
            <p:ph type="body" sz="quarter" idx="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Title Text"/>
          <p:cNvSpPr txBox="1">
            <a:spLocks noGrp="1"/>
          </p:cNvSpPr>
          <p:nvPr>
            <p:ph type="title"/>
          </p:nvPr>
        </p:nvSpPr>
        <p:spPr>
          <a:prstGeom prst="rect">
            <a:avLst/>
          </a:prstGeom>
        </p:spPr>
        <p:txBody>
          <a:bodyPr/>
          <a:lstStyle/>
          <a:p>
            <a:r>
              <a:t>Title Text</a:t>
            </a:r>
          </a:p>
        </p:txBody>
      </p:sp>
      <p:sp>
        <p:nvSpPr>
          <p:cNvPr id="43"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44"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p:nvPr>
        </p:nvSpPr>
        <p:spPr>
          <a:prstGeom prst="rect">
            <a:avLst/>
          </a:prstGeom>
        </p:spPr>
        <p:txBody>
          <a:bodyPr numCol="2" spcCol="1098550"/>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Rectangle"/>
          <p:cNvSpPr txBox="1">
            <a:spLocks noGrp="1"/>
          </p:cNvSpPr>
          <p:nvPr>
            <p:ph type="body" sz="quarter" idx="13"/>
          </p:nvPr>
        </p:nvSpPr>
        <p:spPr>
          <a:xfrm>
            <a:off x="1206500" y="2372962"/>
            <a:ext cx="9779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61" name="Body Level One…"/>
          <p:cNvSpPr txBox="1">
            <a:spLocks noGrp="1"/>
          </p:cNvSpPr>
          <p:nvPr>
            <p:ph type="body" sz="half" idx="1"/>
          </p:nvPr>
        </p:nvSpPr>
        <p:spPr>
          <a:xfrm>
            <a:off x="1206500" y="4248504"/>
            <a:ext cx="9779000" cy="825663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2" name="Bowl of pappardelle pasta with parsley butter, roasted hazelnuts, and shaved parmesan cheese"/>
          <p:cNvSpPr>
            <a:spLocks noGrp="1"/>
          </p:cNvSpPr>
          <p:nvPr>
            <p:ph type="pic" idx="14"/>
          </p:nvPr>
        </p:nvSpPr>
        <p:spPr>
          <a:xfrm>
            <a:off x="12192000" y="-407266"/>
            <a:ext cx="10916874" cy="14555832"/>
          </a:xfrm>
          <a:prstGeom prst="rect">
            <a:avLst/>
          </a:prstGeom>
        </p:spPr>
        <p:txBody>
          <a:bodyPr lIns="91439" tIns="45719" rIns="91439" bIns="45719">
            <a:noAutofit/>
          </a:bodyPr>
          <a:lstStyle/>
          <a:p>
            <a:endParaRPr/>
          </a:p>
        </p:txBody>
      </p:sp>
      <p:sp>
        <p:nvSpPr>
          <p:cNvPr id="63" name="Title Text"/>
          <p:cNvSpPr txBox="1">
            <a:spLocks noGrp="1"/>
          </p:cNvSpPr>
          <p:nvPr>
            <p:ph type="title"/>
          </p:nvPr>
        </p:nvSpPr>
        <p:spPr>
          <a:xfrm>
            <a:off x="1206500" y="1079500"/>
            <a:ext cx="9779000" cy="1435100"/>
          </a:xfrm>
          <a:prstGeom prst="rect">
            <a:avLst/>
          </a:prstGeom>
        </p:spPr>
        <p:txBody>
          <a:body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Title Text"/>
          <p:cNvSpPr txBox="1">
            <a:spLocks noGrp="1"/>
          </p:cNvSpPr>
          <p:nvPr>
            <p:ph type="title"/>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Title Text</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Title Text"/>
          <p:cNvSpPr txBox="1">
            <a:spLocks noGrp="1"/>
          </p:cNvSpPr>
          <p:nvPr>
            <p:ph type="title"/>
          </p:nvPr>
        </p:nvSpPr>
        <p:spPr>
          <a:xfrm>
            <a:off x="1206500" y="1079500"/>
            <a:ext cx="21971000" cy="1434949"/>
          </a:xfrm>
          <a:prstGeom prst="rect">
            <a:avLst/>
          </a:prstGeom>
        </p:spPr>
        <p:txBody>
          <a:bodyPr/>
          <a:lstStyle/>
          <a:p>
            <a:r>
              <a:t>Title Text</a:t>
            </a:r>
          </a:p>
        </p:txBody>
      </p:sp>
      <p:sp>
        <p:nvSpPr>
          <p:cNvPr id="80"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itle Text"/>
          <p:cNvSpPr txBox="1">
            <a:spLocks noGrp="1"/>
          </p:cNvSpPr>
          <p:nvPr>
            <p:ph type="title"/>
          </p:nvPr>
        </p:nvSpPr>
        <p:spPr>
          <a:xfrm>
            <a:off x="1206500" y="1079500"/>
            <a:ext cx="21971000" cy="1435100"/>
          </a:xfrm>
          <a:prstGeom prst="rect">
            <a:avLst/>
          </a:prstGeom>
        </p:spPr>
        <p:txBody>
          <a:bodyPr/>
          <a:lstStyle/>
          <a:p>
            <a:r>
              <a:t>Title Text</a:t>
            </a:r>
          </a:p>
        </p:txBody>
      </p:sp>
      <p:sp>
        <p:nvSpPr>
          <p:cNvPr id="89"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90" name="Body Level One…"/>
          <p:cNvSpPr txBox="1">
            <a:spLocks noGrp="1"/>
          </p:cNvSpPr>
          <p:nvPr>
            <p:ph type="body" idx="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Body Level One</a:t>
            </a:r>
          </a:p>
          <a:p>
            <a:pPr lvl="1"/>
            <a:r>
              <a:t>Body Level Two</a:t>
            </a:r>
          </a:p>
          <a:p>
            <a:pPr lvl="2"/>
            <a:r>
              <a:t>Body Level Three</a:t>
            </a:r>
          </a:p>
          <a:p>
            <a:pPr lvl="3"/>
            <a:r>
              <a:t>Body Level Four</a:t>
            </a:r>
          </a:p>
          <a:p>
            <a:pPr lvl="4"/>
            <a:r>
              <a:t>Body Level Five</a:t>
            </a:r>
          </a:p>
        </p:txBody>
      </p:sp>
      <p:sp>
        <p:nvSpPr>
          <p:cNvPr id="107" name="Rectangle"/>
          <p:cNvSpPr txBox="1">
            <a:spLocks noGrp="1"/>
          </p:cNvSpPr>
          <p:nvPr>
            <p:ph type="body" sz="quarter" idx="13"/>
          </p:nvPr>
        </p:nvSpPr>
        <p:spPr>
          <a:xfrm>
            <a:off x="1206500" y="8262180"/>
            <a:ext cx="21971000" cy="934780"/>
          </a:xfrm>
          <a:prstGeom prst="rect">
            <a:avLst/>
          </a:prstGeom>
        </p:spPr>
        <p:txBody>
          <a:bodyPr lIns="45719" tIns="45719" rIns="45719" bIns="45719"/>
          <a:lstStyle/>
          <a:p>
            <a:pPr marL="0" indent="0" algn="ctr" defTabSz="825500">
              <a:lnSpc>
                <a:spcPct val="100000"/>
              </a:lnSpc>
              <a:spcBef>
                <a:spcPts val="0"/>
              </a:spcBef>
              <a:buSzTx/>
              <a:buNone/>
              <a:defRPr sz="5500" b="1"/>
            </a:pPr>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Rectangle"/>
          <p:cNvSpPr txBox="1">
            <a:spLocks noGrp="1"/>
          </p:cNvSpPr>
          <p:nvPr>
            <p:ph type="body" sz="quarter" idx="13"/>
          </p:nvPr>
        </p:nvSpPr>
        <p:spPr>
          <a:xfrm>
            <a:off x="2430025" y="10675453"/>
            <a:ext cx="20200052"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116" name="Body Level One…"/>
          <p:cNvSpPr txBox="1">
            <a:spLocks noGrp="1"/>
          </p:cNvSpPr>
          <p:nvPr>
            <p:ph type="body" sz="half" idx="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13"/>
          </p:nvPr>
        </p:nvSpPr>
        <p:spPr>
          <a:xfrm>
            <a:off x="15760700" y="1016000"/>
            <a:ext cx="7439099" cy="5949678"/>
          </a:xfrm>
          <a:prstGeom prst="rect">
            <a:avLst/>
          </a:prstGeom>
        </p:spPr>
        <p:txBody>
          <a:bodyPr lIns="91439" tIns="45719" rIns="91439" bIns="45719">
            <a:noAutofit/>
          </a:bodyPr>
          <a:lstStyle/>
          <a:p>
            <a:endParaRPr/>
          </a:p>
        </p:txBody>
      </p:sp>
      <p:sp>
        <p:nvSpPr>
          <p:cNvPr id="125" name="Bowl with salmon cakes, salad, and hummus "/>
          <p:cNvSpPr>
            <a:spLocks noGrp="1"/>
          </p:cNvSpPr>
          <p:nvPr>
            <p:ph type="pic" sz="half" idx="14"/>
          </p:nvPr>
        </p:nvSpPr>
        <p:spPr>
          <a:xfrm>
            <a:off x="13500100" y="3978275"/>
            <a:ext cx="10439400" cy="12150181"/>
          </a:xfrm>
          <a:prstGeom prst="rect">
            <a:avLst/>
          </a:prstGeom>
        </p:spPr>
        <p:txBody>
          <a:bodyPr lIns="91439" tIns="45719" rIns="91439" bIns="45719">
            <a:noAutofit/>
          </a:bodyPr>
          <a:lstStyle/>
          <a:p>
            <a:endParaRPr/>
          </a:p>
        </p:txBody>
      </p:sp>
      <p:sp>
        <p:nvSpPr>
          <p:cNvPr id="126" name="Bowl of pappardelle pasta with parsley butter, roasted hazelnuts, and shaved parmesan cheese"/>
          <p:cNvSpPr>
            <a:spLocks noGrp="1"/>
          </p:cNvSpPr>
          <p:nvPr>
            <p:ph type="pic" idx="15"/>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13"/>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bg>
      <p:bgPr>
        <a:solidFill>
          <a:srgbClr val="000000"/>
        </a:solidFill>
        <a:effectLst/>
      </p:bgPr>
    </p:bg>
    <p:spTree>
      <p:nvGrpSpPr>
        <p:cNvPr id="1" name=""/>
        <p:cNvGrpSpPr/>
        <p:nvPr/>
      </p:nvGrpSpPr>
      <p:grpSpPr>
        <a:xfrm>
          <a:off x="0" y="0"/>
          <a:ext cx="0" cy="0"/>
          <a:chOff x="0" y="0"/>
          <a:chExt cx="0" cy="0"/>
        </a:xfrm>
      </p:grpSpPr>
      <p:sp>
        <p:nvSpPr>
          <p:cNvPr id="149" name="Slide Number"/>
          <p:cNvSpPr txBox="1">
            <a:spLocks noGrp="1"/>
          </p:cNvSpPr>
          <p:nvPr>
            <p:ph type="sldNum" sz="quarter" idx="2"/>
          </p:nvPr>
        </p:nvSpPr>
        <p:spPr>
          <a:xfrm>
            <a:off x="22496410" y="12708384"/>
            <a:ext cx="668390" cy="739034"/>
          </a:xfrm>
          <a:prstGeom prst="rect">
            <a:avLst/>
          </a:prstGeom>
        </p:spPr>
        <p:txBody>
          <a:bodyPr lIns="121866" tIns="121866" rIns="121866" bIns="121866" anchor="ctr"/>
          <a:lstStyle>
            <a:lvl1pPr algn="r" defTabSz="2438400">
              <a:defRPr sz="32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verseid:48.2.16" TargetMode="External"/><Relationship Id="rId2" Type="http://schemas.openxmlformats.org/officeDocument/2006/relationships/image" Target="../media/image11.t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22.tif"/><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382838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image4.png" descr="image4.png"/>
          <p:cNvPicPr>
            <a:picLocks noChangeAspect="1"/>
          </p:cNvPicPr>
          <p:nvPr/>
        </p:nvPicPr>
        <p:blipFill>
          <a:blip r:embed="rId2"/>
          <a:stretch>
            <a:fillRect/>
          </a:stretch>
        </p:blipFill>
        <p:spPr>
          <a:xfrm>
            <a:off x="19856510" y="12518556"/>
            <a:ext cx="823913" cy="738189"/>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0" name="Smith, 130"/>
          <p:cNvSpPr txBox="1"/>
          <p:nvPr/>
        </p:nvSpPr>
        <p:spPr>
          <a:xfrm>
            <a:off x="13762786" y="13256717"/>
            <a:ext cx="1582828" cy="46136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Smith, 130</a:t>
            </a:r>
          </a:p>
        </p:txBody>
      </p:sp>
      <p:pic>
        <p:nvPicPr>
          <p:cNvPr id="161" name="Grace 1.jpg" descr="Grace 1.jpg"/>
          <p:cNvPicPr>
            <a:picLocks noChangeAspect="1"/>
          </p:cNvPicPr>
          <p:nvPr/>
        </p:nvPicPr>
        <p:blipFill>
          <a:blip r:embed="rId2"/>
          <a:stretch>
            <a:fillRect/>
          </a:stretch>
        </p:blipFill>
        <p:spPr>
          <a:xfrm>
            <a:off x="28575" y="-60226"/>
            <a:ext cx="24376105" cy="137160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3" name="Smith, 130"/>
          <p:cNvSpPr txBox="1"/>
          <p:nvPr/>
        </p:nvSpPr>
        <p:spPr>
          <a:xfrm>
            <a:off x="13762786" y="13256717"/>
            <a:ext cx="1582828" cy="46136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Smith, 130</a:t>
            </a:r>
          </a:p>
        </p:txBody>
      </p:sp>
      <p:pic>
        <p:nvPicPr>
          <p:cNvPr id="164" name="IMG_0242.JPG" descr="IMG_0242.JPG"/>
          <p:cNvPicPr>
            <a:picLocks noChangeAspect="1"/>
          </p:cNvPicPr>
          <p:nvPr/>
        </p:nvPicPr>
        <p:blipFill>
          <a:blip r:embed="rId2"/>
          <a:srcRect t="10556" b="2606"/>
          <a:stretch>
            <a:fillRect/>
          </a:stretch>
        </p:blipFill>
        <p:spPr>
          <a:xfrm>
            <a:off x="6245423" y="-58540"/>
            <a:ext cx="11893080" cy="1383306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6" name="Smith, 130"/>
          <p:cNvSpPr txBox="1"/>
          <p:nvPr/>
        </p:nvSpPr>
        <p:spPr>
          <a:xfrm>
            <a:off x="13762786" y="13256717"/>
            <a:ext cx="1582828" cy="46136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Smith, 130</a:t>
            </a:r>
          </a:p>
        </p:txBody>
      </p:sp>
      <p:pic>
        <p:nvPicPr>
          <p:cNvPr id="167" name="IMG_0244.JPG" descr="IMG_0244.JPG"/>
          <p:cNvPicPr>
            <a:picLocks noChangeAspect="1"/>
          </p:cNvPicPr>
          <p:nvPr/>
        </p:nvPicPr>
        <p:blipFill>
          <a:blip r:embed="rId2"/>
          <a:stretch>
            <a:fillRect/>
          </a:stretch>
        </p:blipFill>
        <p:spPr>
          <a:xfrm>
            <a:off x="6261040" y="0"/>
            <a:ext cx="10241281" cy="13716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9" name="Smith, 130"/>
          <p:cNvSpPr txBox="1"/>
          <p:nvPr/>
        </p:nvSpPr>
        <p:spPr>
          <a:xfrm>
            <a:off x="13762786" y="13256717"/>
            <a:ext cx="1582828" cy="46136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Smith, 130</a:t>
            </a:r>
          </a:p>
        </p:txBody>
      </p:sp>
      <p:pic>
        <p:nvPicPr>
          <p:cNvPr id="170" name="IMG_0245.JPG" descr="IMG_0245.JPG"/>
          <p:cNvPicPr>
            <a:picLocks noChangeAspect="1"/>
          </p:cNvPicPr>
          <p:nvPr/>
        </p:nvPicPr>
        <p:blipFill>
          <a:blip r:embed="rId2"/>
          <a:stretch>
            <a:fillRect/>
          </a:stretch>
        </p:blipFill>
        <p:spPr>
          <a:xfrm>
            <a:off x="5731109" y="0"/>
            <a:ext cx="10271715" cy="13716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2" name="This Is The True Grace Of God……"/>
          <p:cNvSpPr txBox="1"/>
          <p:nvPr/>
        </p:nvSpPr>
        <p:spPr>
          <a:xfrm>
            <a:off x="269453" y="596899"/>
            <a:ext cx="13380294" cy="2006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5800">
                <a:solidFill>
                  <a:srgbClr val="FFFFFF"/>
                </a:solidFill>
                <a:latin typeface="Arial Black"/>
                <a:ea typeface="Arial Black"/>
                <a:cs typeface="Arial Black"/>
                <a:sym typeface="Arial Black"/>
              </a:defRPr>
            </a:pPr>
            <a:r>
              <a:t>This Is The True Grace Of God…</a:t>
            </a:r>
          </a:p>
          <a:p>
            <a:pPr>
              <a:defRPr sz="4800">
                <a:solidFill>
                  <a:srgbClr val="FFFFFF"/>
                </a:solidFill>
                <a:latin typeface="Arial Black"/>
                <a:ea typeface="Arial Black"/>
                <a:cs typeface="Arial Black"/>
                <a:sym typeface="Arial Black"/>
              </a:defRPr>
            </a:pPr>
            <a:r>
              <a:t>1 Peter 5:12</a:t>
            </a:r>
          </a:p>
        </p:txBody>
      </p:sp>
      <p:pic>
        <p:nvPicPr>
          <p:cNvPr id="173" name="Image" descr="Image"/>
          <p:cNvPicPr>
            <a:picLocks noChangeAspect="1"/>
          </p:cNvPicPr>
          <p:nvPr/>
        </p:nvPicPr>
        <p:blipFill>
          <a:blip r:embed="rId2"/>
          <a:stretch>
            <a:fillRect/>
          </a:stretch>
        </p:blipFill>
        <p:spPr>
          <a:xfrm>
            <a:off x="13937425" y="6914"/>
            <a:ext cx="9033180" cy="13549772"/>
          </a:xfrm>
          <a:prstGeom prst="rect">
            <a:avLst/>
          </a:prstGeom>
          <a:ln w="12700">
            <a:miter lim="400000"/>
          </a:ln>
        </p:spPr>
      </p:pic>
      <p:sp>
        <p:nvSpPr>
          <p:cNvPr id="174" name="… “I have written to you briefly, exhorting and testifying that this is the true grace of God. Stand firm in it!”"/>
          <p:cNvSpPr txBox="1"/>
          <p:nvPr/>
        </p:nvSpPr>
        <p:spPr>
          <a:xfrm>
            <a:off x="1395371" y="11458640"/>
            <a:ext cx="21593258" cy="2019301"/>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825500">
              <a:defRPr sz="5500" b="1">
                <a:solidFill>
                  <a:srgbClr val="000000"/>
                </a:solidFill>
              </a:defRPr>
            </a:pPr>
            <a:r>
              <a:t>… “I have written to you briefly, exhorting and testifying that </a:t>
            </a:r>
            <a:r>
              <a:rPr b="0">
                <a:latin typeface="Arial Black"/>
                <a:ea typeface="Arial Black"/>
                <a:cs typeface="Arial Black"/>
                <a:sym typeface="Arial Black"/>
              </a:rPr>
              <a:t>this is the true grace of God.</a:t>
            </a:r>
            <a:r>
              <a:t> Stand firm in it!”</a:t>
            </a:r>
          </a:p>
        </p:txBody>
      </p:sp>
      <p:sp>
        <p:nvSpPr>
          <p:cNvPr id="175" name="Message Of The…"/>
          <p:cNvSpPr txBox="1"/>
          <p:nvPr/>
        </p:nvSpPr>
        <p:spPr>
          <a:xfrm>
            <a:off x="16702507" y="8140699"/>
            <a:ext cx="3858618"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3200">
                <a:solidFill>
                  <a:srgbClr val="000000"/>
                </a:solidFill>
                <a:latin typeface="Arial Black"/>
                <a:ea typeface="Arial Black"/>
                <a:cs typeface="Arial Black"/>
                <a:sym typeface="Arial Black"/>
              </a:defRPr>
            </a:pPr>
            <a:r>
              <a:t>Message Of The</a:t>
            </a:r>
          </a:p>
          <a:p>
            <a:pPr>
              <a:defRPr sz="3200">
                <a:solidFill>
                  <a:srgbClr val="000000"/>
                </a:solidFill>
                <a:latin typeface="Arial Black"/>
                <a:ea typeface="Arial Black"/>
                <a:cs typeface="Arial Black"/>
                <a:sym typeface="Arial Black"/>
              </a:defRPr>
            </a:pPr>
            <a:r>
              <a:t>Book Of 1 Peter</a:t>
            </a:r>
          </a:p>
        </p:txBody>
      </p:sp>
      <p:sp>
        <p:nvSpPr>
          <p:cNvPr id="176" name="Living Hope - Salvation (1:1-12)…"/>
          <p:cNvSpPr txBox="1"/>
          <p:nvPr/>
        </p:nvSpPr>
        <p:spPr>
          <a:xfrm>
            <a:off x="506214" y="4521200"/>
            <a:ext cx="13269658" cy="354969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spAutoFit/>
          </a:bodyPr>
          <a:lstStyle/>
          <a:p>
            <a:pPr marL="228600" indent="-228600" algn="l">
              <a:buSzPct val="100000"/>
              <a:buAutoNum type="arabicPeriod"/>
              <a:defRPr sz="5600">
                <a:solidFill>
                  <a:srgbClr val="FFFFFF"/>
                </a:solidFill>
                <a:latin typeface="Arial Black"/>
                <a:ea typeface="Arial Black"/>
                <a:cs typeface="Arial Black"/>
                <a:sym typeface="Arial Black"/>
              </a:defRPr>
            </a:pPr>
            <a:r>
              <a:rPr dirty="0"/>
              <a:t> </a:t>
            </a:r>
            <a:r>
              <a:rPr lang="en-US" dirty="0"/>
              <a:t>Salvation - </a:t>
            </a:r>
            <a:r>
              <a:rPr dirty="0"/>
              <a:t>Living Hope</a:t>
            </a:r>
            <a:r>
              <a:rPr lang="en-US" dirty="0"/>
              <a:t> </a:t>
            </a:r>
            <a:r>
              <a:rPr dirty="0"/>
              <a:t>(1:1-12)</a:t>
            </a:r>
          </a:p>
          <a:p>
            <a:pPr marL="228600" indent="-228600" algn="l">
              <a:buSzPct val="100000"/>
              <a:buAutoNum type="arabicPeriod"/>
              <a:defRPr sz="5600">
                <a:solidFill>
                  <a:srgbClr val="FFFFFF"/>
                </a:solidFill>
                <a:latin typeface="Arial Black"/>
                <a:ea typeface="Arial Black"/>
                <a:cs typeface="Arial Black"/>
                <a:sym typeface="Arial Black"/>
              </a:defRPr>
            </a:pPr>
            <a:r>
              <a:rPr dirty="0"/>
              <a:t> Sanctification (1:13–2:10) </a:t>
            </a:r>
          </a:p>
          <a:p>
            <a:pPr marL="228600" indent="-228600" algn="l">
              <a:buSzPct val="100000"/>
              <a:buAutoNum type="arabicPeriod"/>
              <a:defRPr sz="5600">
                <a:solidFill>
                  <a:srgbClr val="FFFFFF"/>
                </a:solidFill>
                <a:latin typeface="Arial Black"/>
                <a:ea typeface="Arial Black"/>
                <a:cs typeface="Arial Black"/>
                <a:sym typeface="Arial Black"/>
              </a:defRPr>
            </a:pPr>
            <a:r>
              <a:rPr dirty="0"/>
              <a:t> Submission (2:11-3:12)</a:t>
            </a:r>
          </a:p>
          <a:p>
            <a:pPr marL="228600" indent="-228600" algn="l">
              <a:buSzPct val="100000"/>
              <a:buAutoNum type="arabicPeriod"/>
              <a:defRPr sz="5600">
                <a:solidFill>
                  <a:srgbClr val="FFFFFF"/>
                </a:solidFill>
                <a:latin typeface="Arial Black"/>
                <a:ea typeface="Arial Black"/>
                <a:cs typeface="Arial Black"/>
                <a:sym typeface="Arial Black"/>
              </a:defRPr>
            </a:pPr>
            <a:r>
              <a:rPr dirty="0"/>
              <a:t> Suffering (3:13-5:14)</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76"/>
                                        </p:tgtEl>
                                        <p:attrNameLst>
                                          <p:attrName>style.visibility</p:attrName>
                                        </p:attrNameLst>
                                      </p:cBhvr>
                                      <p:to>
                                        <p:strVal val="visible"/>
                                      </p:to>
                                    </p:set>
                                    <p:animEffect transition="in" filter="wipe(left)">
                                      <p:cBhvr>
                                        <p:cTn id="7" dur="20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8" name="Grace"/>
          <p:cNvSpPr txBox="1"/>
          <p:nvPr/>
        </p:nvSpPr>
        <p:spPr>
          <a:xfrm>
            <a:off x="5874174" y="2789783"/>
            <a:ext cx="11772052" cy="3568701"/>
          </a:xfrm>
          <a:prstGeom prst="rect">
            <a:avLst/>
          </a:prstGeom>
          <a:ln w="12700">
            <a:miter lim="400000"/>
          </a:ln>
          <a:effectLst>
            <a:outerShdw blurRad="63500" dist="106764" dir="5400000" rotWithShape="0">
              <a:srgbClr val="FFFFFF">
                <a:alpha val="82300"/>
              </a:srgbClr>
            </a:outerShdw>
          </a:effectLst>
          <a:extLst>
            <a:ext uri="{C572A759-6A51-4108-AA02-DFA0A04FC94B}">
              <ma14:wrappingTextBoxFlag xmlns:ma14="http://schemas.microsoft.com/office/mac/drawingml/2011/main" xmlns="" val="1"/>
            </a:ext>
          </a:extLst>
        </p:spPr>
        <p:txBody>
          <a:bodyPr lIns="50800" tIns="50800" rIns="50800" bIns="50800" anchor="ctr">
            <a:spAutoFit/>
          </a:bodyPr>
          <a:lstStyle>
            <a:lvl1pPr>
              <a:defRPr sz="25100">
                <a:solidFill>
                  <a:srgbClr val="FFFFFF"/>
                </a:solidFill>
                <a:latin typeface="Marker Felt"/>
                <a:ea typeface="Marker Felt"/>
                <a:cs typeface="Marker Felt"/>
                <a:sym typeface="Marker Felt"/>
              </a:defRPr>
            </a:lvl1pPr>
          </a:lstStyle>
          <a:p>
            <a:r>
              <a:t>Grace</a:t>
            </a:r>
          </a:p>
        </p:txBody>
      </p:sp>
      <p:sp>
        <p:nvSpPr>
          <p:cNvPr id="179" name="Df= God’s Favor"/>
          <p:cNvSpPr txBox="1"/>
          <p:nvPr/>
        </p:nvSpPr>
        <p:spPr>
          <a:xfrm>
            <a:off x="5874174" y="5952083"/>
            <a:ext cx="11772052" cy="1409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9500">
                <a:solidFill>
                  <a:srgbClr val="FFFFFF"/>
                </a:solidFill>
                <a:latin typeface="Marker Felt"/>
                <a:ea typeface="Marker Felt"/>
                <a:cs typeface="Marker Felt"/>
                <a:sym typeface="Marker Felt"/>
              </a:defRPr>
            </a:lvl1pPr>
          </a:lstStyle>
          <a:p>
            <a:r>
              <a:t>Df= God’s Favor</a:t>
            </a:r>
          </a:p>
        </p:txBody>
      </p:sp>
      <p:sp>
        <p:nvSpPr>
          <p:cNvPr id="180" name="“(in Christian belief) the free and unmerited favor of God,…"/>
          <p:cNvSpPr txBox="1"/>
          <p:nvPr/>
        </p:nvSpPr>
        <p:spPr>
          <a:xfrm>
            <a:off x="1444982" y="10303337"/>
            <a:ext cx="19277113" cy="26924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defRPr sz="4800">
                <a:solidFill>
                  <a:srgbClr val="FFFFFF"/>
                </a:solidFill>
                <a:latin typeface="Arial Black"/>
                <a:ea typeface="Arial Black"/>
                <a:cs typeface="Arial Black"/>
                <a:sym typeface="Arial Black"/>
              </a:defRPr>
            </a:pPr>
            <a:r>
              <a:t>“(in Christian belief) the free and unmerited favor of God,</a:t>
            </a:r>
          </a:p>
          <a:p>
            <a:pPr defTabSz="457200">
              <a:defRPr sz="4800">
                <a:solidFill>
                  <a:srgbClr val="FFFFFF"/>
                </a:solidFill>
                <a:latin typeface="Arial Black"/>
                <a:ea typeface="Arial Black"/>
                <a:cs typeface="Arial Black"/>
                <a:sym typeface="Arial Black"/>
              </a:defRPr>
            </a:pPr>
            <a:r>
              <a:t>as manifested in the salvation of sinners and the bestowal of blessings.”</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80"/>
                                        </p:tgtEl>
                                        <p:attrNameLst>
                                          <p:attrName>style.visibility</p:attrName>
                                        </p:attrNameLst>
                                      </p:cBhvr>
                                      <p:to>
                                        <p:strVal val="visible"/>
                                      </p:to>
                                    </p:set>
                                    <p:animEffect transition="in" filter="fade">
                                      <p:cBhvr>
                                        <p:cTn id="7" dur="1500"/>
                                        <p:tgtEl>
                                          <p:spTgt spid="18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179"/>
                                        </p:tgtEl>
                                        <p:attrNameLst>
                                          <p:attrName>style.visibility</p:attrName>
                                        </p:attrNameLst>
                                      </p:cBhvr>
                                      <p:to>
                                        <p:strVal val="visible"/>
                                      </p:to>
                                    </p:set>
                                    <p:animEffect transition="in" filter="fade">
                                      <p:cBhvr>
                                        <p:cTn id="12" dur="1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2" animBg="1" advAuto="0"/>
      <p:bldP spid="180"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2" name="“But the free gift of god is eternal life in christ Jesus our lord.” NASV95…"/>
          <p:cNvSpPr txBox="1"/>
          <p:nvPr/>
        </p:nvSpPr>
        <p:spPr>
          <a:xfrm>
            <a:off x="1329299" y="9421072"/>
            <a:ext cx="21725499" cy="256480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lgn="l" defTabSz="457200">
              <a:defRPr sz="3600">
                <a:solidFill>
                  <a:srgbClr val="FFFFFF"/>
                </a:solidFill>
                <a:latin typeface="Arial Black"/>
                <a:ea typeface="Arial Black"/>
                <a:cs typeface="Arial Black"/>
                <a:sym typeface="Arial Black"/>
              </a:defRPr>
            </a:pPr>
            <a:r>
              <a:rPr sz="4000" dirty="0"/>
              <a:t>“But </a:t>
            </a:r>
            <a:r>
              <a:rPr sz="4000" dirty="0">
                <a:solidFill>
                  <a:schemeClr val="bg1"/>
                </a:solidFill>
              </a:rPr>
              <a:t>the free gift of god is eternal life in christ Jesus our lord.” </a:t>
            </a:r>
            <a:r>
              <a:rPr sz="4000" cap="all" dirty="0">
                <a:solidFill>
                  <a:schemeClr val="bg1"/>
                </a:solidFill>
              </a:rPr>
              <a:t>NASV95</a:t>
            </a:r>
          </a:p>
          <a:p>
            <a:pPr algn="l" defTabSz="457200">
              <a:defRPr sz="3600">
                <a:solidFill>
                  <a:srgbClr val="FFFFFF"/>
                </a:solidFill>
                <a:latin typeface="Arial Black"/>
                <a:ea typeface="Arial Black"/>
                <a:cs typeface="Arial Black"/>
                <a:sym typeface="Arial Black"/>
              </a:defRPr>
            </a:pPr>
            <a:r>
              <a:rPr sz="4000" dirty="0">
                <a:solidFill>
                  <a:schemeClr val="bg1"/>
                </a:solidFill>
              </a:rPr>
              <a:t>“But the free gift of god is eternal life in christ Jesus our lord.” </a:t>
            </a:r>
            <a:r>
              <a:rPr sz="4000" cap="all" dirty="0">
                <a:solidFill>
                  <a:schemeClr val="bg1"/>
                </a:solidFill>
              </a:rPr>
              <a:t>ESV</a:t>
            </a:r>
          </a:p>
          <a:p>
            <a:pPr algn="l" defTabSz="457200">
              <a:defRPr sz="3600">
                <a:solidFill>
                  <a:srgbClr val="FFFFFF"/>
                </a:solidFill>
                <a:latin typeface="Arial Black"/>
                <a:ea typeface="Arial Black"/>
                <a:cs typeface="Arial Black"/>
                <a:sym typeface="Arial Black"/>
              </a:defRPr>
            </a:pPr>
            <a:r>
              <a:rPr sz="4000" dirty="0">
                <a:solidFill>
                  <a:schemeClr val="bg1"/>
                </a:solidFill>
              </a:rPr>
              <a:t>“But the gracious gift of God is eternal life in Christ Jesus our Lord.” </a:t>
            </a:r>
            <a:r>
              <a:rPr sz="4000" cap="all" dirty="0">
                <a:solidFill>
                  <a:schemeClr val="bg1"/>
                </a:solidFill>
              </a:rPr>
              <a:t>NASV</a:t>
            </a:r>
            <a:r>
              <a:rPr sz="4000" dirty="0">
                <a:solidFill>
                  <a:schemeClr val="bg1"/>
                </a:solidFill>
              </a:rPr>
              <a:t>20</a:t>
            </a:r>
          </a:p>
          <a:p>
            <a:pPr algn="l" defTabSz="457200">
              <a:defRPr sz="3600">
                <a:solidFill>
                  <a:srgbClr val="FFFFFF"/>
                </a:solidFill>
                <a:latin typeface="Arial Black"/>
                <a:ea typeface="Arial Black"/>
                <a:cs typeface="Arial Black"/>
                <a:sym typeface="Arial Black"/>
              </a:defRPr>
            </a:pPr>
            <a:r>
              <a:rPr sz="4000" dirty="0">
                <a:solidFill>
                  <a:schemeClr val="bg1"/>
                </a:solidFill>
              </a:rPr>
              <a:t>“But the gracious gift of </a:t>
            </a:r>
            <a:r>
              <a:rPr sz="4000" dirty="0"/>
              <a:t>God is eternal life in Christ Jesus our Lord.” </a:t>
            </a:r>
            <a:r>
              <a:rPr sz="4000" cap="all" dirty="0"/>
              <a:t>LSB</a:t>
            </a:r>
          </a:p>
        </p:txBody>
      </p:sp>
      <p:sp>
        <p:nvSpPr>
          <p:cNvPr id="183" name="Romans 6:23"/>
          <p:cNvSpPr txBox="1"/>
          <p:nvPr/>
        </p:nvSpPr>
        <p:spPr>
          <a:xfrm>
            <a:off x="11315617" y="12444061"/>
            <a:ext cx="3718967" cy="71814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defRPr sz="3600">
                <a:solidFill>
                  <a:srgbClr val="FFFFFF"/>
                </a:solidFill>
                <a:latin typeface="Arial Black"/>
                <a:ea typeface="Arial Black"/>
                <a:cs typeface="Arial Black"/>
                <a:sym typeface="Arial Black"/>
              </a:defRPr>
            </a:lvl1pPr>
          </a:lstStyle>
          <a:p>
            <a:r>
              <a:rPr sz="4000"/>
              <a:t>Romans 6:23</a:t>
            </a:r>
          </a:p>
        </p:txBody>
      </p:sp>
      <p:pic>
        <p:nvPicPr>
          <p:cNvPr id="184" name="Gods-Grace.jpg" descr="Gods-Grace.jpg"/>
          <p:cNvPicPr>
            <a:picLocks noChangeAspect="1"/>
          </p:cNvPicPr>
          <p:nvPr/>
        </p:nvPicPr>
        <p:blipFill>
          <a:blip r:embed="rId2"/>
          <a:srcRect t="5544"/>
          <a:stretch>
            <a:fillRect/>
          </a:stretch>
        </p:blipFill>
        <p:spPr>
          <a:xfrm>
            <a:off x="6207720" y="-27587"/>
            <a:ext cx="11968659" cy="8478814"/>
          </a:xfrm>
          <a:prstGeom prst="rect">
            <a:avLst/>
          </a:prstGeom>
          <a:ln w="12700">
            <a:miter lim="400000"/>
          </a:ln>
        </p:spPr>
      </p:pic>
      <p:sp>
        <p:nvSpPr>
          <p:cNvPr id="185" name="5:15-16"/>
          <p:cNvSpPr txBox="1"/>
          <p:nvPr/>
        </p:nvSpPr>
        <p:spPr>
          <a:xfrm>
            <a:off x="21116863" y="12319972"/>
            <a:ext cx="2152833" cy="71814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defRPr sz="3600">
                <a:solidFill>
                  <a:srgbClr val="FFFFFF"/>
                </a:solidFill>
                <a:latin typeface="Arial Black"/>
                <a:ea typeface="Arial Black"/>
                <a:cs typeface="Arial Black"/>
                <a:sym typeface="Arial Black"/>
              </a:defRPr>
            </a:lvl1pPr>
          </a:lstStyle>
          <a:p>
            <a:r>
              <a:rPr sz="4000"/>
              <a:t>5:15-16</a:t>
            </a:r>
          </a:p>
        </p:txBody>
      </p:sp>
      <p:sp>
        <p:nvSpPr>
          <p:cNvPr id="186" name="Grace Defined By Many: “Unmerited Favor”"/>
          <p:cNvSpPr txBox="1"/>
          <p:nvPr/>
        </p:nvSpPr>
        <p:spPr>
          <a:xfrm>
            <a:off x="4550308" y="8455871"/>
            <a:ext cx="14408945"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defRPr sz="4800">
                <a:solidFill>
                  <a:srgbClr val="FFFFFF"/>
                </a:solidFill>
                <a:latin typeface="Arial Black"/>
                <a:ea typeface="Arial Black"/>
                <a:cs typeface="Arial Black"/>
                <a:sym typeface="Arial Black"/>
              </a:defRPr>
            </a:lvl1pPr>
          </a:lstStyle>
          <a:p>
            <a:r>
              <a:t>Grace Defined By Many: “Unmerited Favor”</a:t>
            </a:r>
          </a:p>
        </p:txBody>
      </p:sp>
      <p:sp>
        <p:nvSpPr>
          <p:cNvPr id="187" name="“The Gift” KJV/NKJV"/>
          <p:cNvSpPr txBox="1"/>
          <p:nvPr/>
        </p:nvSpPr>
        <p:spPr>
          <a:xfrm>
            <a:off x="2707592" y="12366328"/>
            <a:ext cx="5947141" cy="71814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lgn="l" defTabSz="457200">
              <a:defRPr sz="3600">
                <a:solidFill>
                  <a:srgbClr val="FBFF00"/>
                </a:solidFill>
                <a:latin typeface="Arial Black"/>
                <a:ea typeface="Arial Black"/>
                <a:cs typeface="Arial Black"/>
                <a:sym typeface="Arial Black"/>
              </a:defRPr>
            </a:pPr>
            <a:r>
              <a:rPr sz="4000" dirty="0">
                <a:solidFill>
                  <a:schemeClr val="bg1"/>
                </a:solidFill>
              </a:rPr>
              <a:t>“The Gift” </a:t>
            </a:r>
            <a:r>
              <a:rPr sz="4000" cap="all" dirty="0">
                <a:solidFill>
                  <a:schemeClr val="bg1"/>
                </a:solidFill>
              </a:rPr>
              <a:t>KJV/NKJV</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When New Testament writers used the Greek word charis (χάρις), their ancient audience did not hear a modern definition like &quot;unmerited favor&quot;. They understood it through the lens of Greco-Roman culture, where gifts were transactional, relational, and carried serious social expectations."/>
          <p:cNvSpPr txBox="1"/>
          <p:nvPr/>
        </p:nvSpPr>
        <p:spPr>
          <a:xfrm>
            <a:off x="501857" y="1228364"/>
            <a:ext cx="10855466" cy="33781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a:solidFill>
                  <a:srgbClr val="000000"/>
                </a:solidFill>
              </a:defRPr>
            </a:pPr>
            <a:r>
              <a:rPr dirty="0"/>
              <a:t>When New Testament writers used the Greek word </a:t>
            </a:r>
            <a:r>
              <a:rPr b="1" i="1" dirty="0"/>
              <a:t>charis</a:t>
            </a:r>
            <a:r>
              <a:rPr b="1" dirty="0"/>
              <a:t> (χάρις)</a:t>
            </a:r>
            <a:r>
              <a:rPr dirty="0"/>
              <a:t>, their ancient audience did not hear a modern definition like "unmerited favor". They understood it through the lens of Greco-Roman culture, where gifts were transactional, relational, and carried serious social expectations.</a:t>
            </a:r>
          </a:p>
        </p:txBody>
      </p:sp>
      <p:sp>
        <p:nvSpPr>
          <p:cNvPr id="190" name="In first-century society, charis was a single word used to describe three distinct parts of a relationship loop:…"/>
          <p:cNvSpPr txBox="1"/>
          <p:nvPr/>
        </p:nvSpPr>
        <p:spPr>
          <a:xfrm>
            <a:off x="437544" y="4654110"/>
            <a:ext cx="11288892" cy="873110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12700">
              <a:lnSpc>
                <a:spcPct val="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a:solidFill>
                  <a:srgbClr val="000000"/>
                </a:solidFill>
              </a:defRPr>
            </a:pPr>
            <a:r>
              <a:rPr dirty="0"/>
              <a:t>In first-century society, </a:t>
            </a:r>
            <a:r>
              <a:rPr i="1" dirty="0"/>
              <a:t>charis</a:t>
            </a:r>
            <a:r>
              <a:rPr dirty="0"/>
              <a:t> was a single word used to describe three distinct parts of a relationship loop:</a:t>
            </a:r>
          </a:p>
          <a:p>
            <a:pPr algn="l" defTabSz="12700">
              <a:lnSpc>
                <a:spcPct val="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300">
                <a:solidFill>
                  <a:srgbClr val="000000"/>
                </a:solidFill>
              </a:defRPr>
            </a:pPr>
            <a:endParaRPr dirty="0"/>
          </a:p>
          <a:p>
            <a:pPr algn="l" defTabSz="12700">
              <a:lnSpc>
                <a:spcPct val="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300">
                <a:solidFill>
                  <a:srgbClr val="000000"/>
                </a:solidFill>
              </a:defRPr>
            </a:pPr>
            <a:endParaRPr dirty="0"/>
          </a:p>
          <a:p>
            <a:pPr marL="457200" indent="-457200" algn="l" defTabSz="12700">
              <a:lnSpc>
                <a:spcPct val="90000"/>
              </a:lnSpc>
              <a:buSzPct val="123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300" b="1">
                <a:solidFill>
                  <a:srgbClr val="000000"/>
                </a:solidFill>
              </a:defRPr>
            </a:pPr>
            <a:r>
              <a:rPr sz="4800" dirty="0"/>
              <a:t>The Giver’s Attitude</a:t>
            </a:r>
            <a:r>
              <a:rPr sz="4800" b="0" dirty="0"/>
              <a:t>: </a:t>
            </a:r>
            <a:r>
              <a:rPr b="0" dirty="0"/>
              <a:t>The favor, </a:t>
            </a:r>
            <a:r>
              <a:rPr sz="4800" dirty="0"/>
              <a:t>goodwill, or generosity that moves a wealthy benefactor to bestow a gift</a:t>
            </a:r>
            <a:r>
              <a:rPr dirty="0"/>
              <a:t>.</a:t>
            </a:r>
          </a:p>
          <a:p>
            <a:pPr marL="457200" indent="-457200" algn="l" defTabSz="12700">
              <a:lnSpc>
                <a:spcPct val="90000"/>
              </a:lnSpc>
              <a:buSzPct val="123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300" b="1">
                <a:solidFill>
                  <a:srgbClr val="000000"/>
                </a:solidFill>
              </a:defRPr>
            </a:pPr>
            <a:endParaRPr dirty="0"/>
          </a:p>
          <a:p>
            <a:pPr marL="457200" indent="-457200" algn="l" defTabSz="12700">
              <a:lnSpc>
                <a:spcPct val="90000"/>
              </a:lnSpc>
              <a:buSzPct val="123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300">
                <a:solidFill>
                  <a:srgbClr val="000000"/>
                </a:solidFill>
              </a:defRPr>
            </a:pPr>
            <a:r>
              <a:rPr sz="4800" b="1" dirty="0"/>
              <a:t>The Gift Itself</a:t>
            </a:r>
            <a:r>
              <a:rPr dirty="0"/>
              <a:t>: The physical object, money, or favor given by the benefactor.</a:t>
            </a:r>
          </a:p>
          <a:p>
            <a:pPr marL="457200" indent="-457200" algn="l" defTabSz="12700">
              <a:lnSpc>
                <a:spcPct val="90000"/>
              </a:lnSpc>
              <a:buSzPct val="123000"/>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300">
                <a:solidFill>
                  <a:srgbClr val="000000"/>
                </a:solidFill>
              </a:defRPr>
            </a:pPr>
            <a:endParaRPr dirty="0"/>
          </a:p>
          <a:p>
            <a:pPr algn="l" defTabSz="12700">
              <a:lnSpc>
                <a:spcPct val="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300" b="1">
                <a:solidFill>
                  <a:srgbClr val="000000"/>
                </a:solidFill>
              </a:defRPr>
            </a:pPr>
            <a:r>
              <a:rPr sz="4800" dirty="0"/>
              <a:t>• The Recipient's Response</a:t>
            </a:r>
            <a:r>
              <a:rPr sz="4800" b="0" dirty="0"/>
              <a:t>: The </a:t>
            </a:r>
            <a:r>
              <a:rPr sz="4800" dirty="0"/>
              <a:t>mandatory gratitude, loyalty, and public honor returned by the receiver.</a:t>
            </a:r>
          </a:p>
        </p:txBody>
      </p:sp>
      <p:sp>
        <p:nvSpPr>
          <p:cNvPr id="191" name="Three Sides Of Ancient Xaris"/>
          <p:cNvSpPr txBox="1"/>
          <p:nvPr/>
        </p:nvSpPr>
        <p:spPr>
          <a:xfrm>
            <a:off x="1095289" y="5896674"/>
            <a:ext cx="9668601" cy="795089"/>
          </a:xfrm>
          <a:prstGeom prst="rect">
            <a:avLst/>
          </a:prstGeom>
          <a:solidFill>
            <a:srgbClr val="000000"/>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4500">
                <a:solidFill>
                  <a:srgbClr val="FFFFFF"/>
                </a:solidFill>
                <a:latin typeface="Arial Black"/>
                <a:ea typeface="Arial Black"/>
                <a:cs typeface="Arial Black"/>
                <a:sym typeface="Arial Black"/>
              </a:defRPr>
            </a:lvl1pPr>
          </a:lstStyle>
          <a:p>
            <a:r>
              <a:rPr dirty="0"/>
              <a:t>Three Sides Of Ancient </a:t>
            </a:r>
            <a:r>
              <a:rPr lang="el-GR" dirty="0"/>
              <a:t>χάρις </a:t>
            </a:r>
            <a:endParaRPr dirty="0"/>
          </a:p>
        </p:txBody>
      </p:sp>
      <p:sp>
        <p:nvSpPr>
          <p:cNvPr id="192" name="New Testament scholars note that while God's initial gift of salvation is completely unearned—meaning the client did nothing to merit the patron’s favor—the gift itself demands absolute allegiance and good works as a response. Accepting God's charis meant accepting Him as your divine Patron, pledging your entire life to His service."/>
          <p:cNvSpPr txBox="1"/>
          <p:nvPr/>
        </p:nvSpPr>
        <p:spPr>
          <a:xfrm>
            <a:off x="12281403" y="1538727"/>
            <a:ext cx="11127524" cy="393689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a:solidFill>
                  <a:srgbClr val="000000"/>
                </a:solidFill>
              </a:defRPr>
            </a:pPr>
            <a:r>
              <a:rPr b="1"/>
              <a:t>New Testament</a:t>
            </a:r>
            <a:r>
              <a:t> scholars note that while God's initial gift of salvation is completely unearned—meaning the client did nothing to merit the patron’s favor—the gift itself demands </a:t>
            </a:r>
            <a:r>
              <a:rPr b="1"/>
              <a:t>absolute </a:t>
            </a:r>
            <a:r>
              <a:t>allegiance and good works as a response. Accepting God's </a:t>
            </a:r>
            <a:r>
              <a:rPr i="1"/>
              <a:t>charis </a:t>
            </a:r>
            <a:r>
              <a:t>meant accepting Him as your divine Patron, pledging your entire life to His service.</a:t>
            </a:r>
          </a:p>
        </p:txBody>
      </p:sp>
      <p:sp>
        <p:nvSpPr>
          <p:cNvPr id="193" name="The Old Testament Foundation The Greek charis also translated the Hebrew concepts of khen (favor) and hesed (covenantal loyalty). In Hebrew thought, grace was not an abstract doctrine but an action: a superior turning their face toward an inferior to rescue them, establishing a mutual…"/>
          <p:cNvSpPr txBox="1"/>
          <p:nvPr/>
        </p:nvSpPr>
        <p:spPr>
          <a:xfrm>
            <a:off x="12257540" y="5652815"/>
            <a:ext cx="11175251" cy="399363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b="1">
                <a:solidFill>
                  <a:srgbClr val="000000"/>
                </a:solidFill>
              </a:defRPr>
            </a:pPr>
            <a:r>
              <a:t>The Old Testament Foundation The Greek </a:t>
            </a:r>
            <a:r>
              <a:rPr i="1"/>
              <a:t>charis</a:t>
            </a:r>
            <a:r>
              <a:t> also translated the Hebrew concepts of </a:t>
            </a:r>
            <a:r>
              <a:rPr i="1"/>
              <a:t>khen</a:t>
            </a:r>
            <a:r>
              <a:t> (favor) and </a:t>
            </a:r>
            <a:r>
              <a:rPr i="1"/>
              <a:t>hesed </a:t>
            </a:r>
            <a:r>
              <a:t>(covenantal loyalty)</a:t>
            </a:r>
            <a:r>
              <a:rPr b="0"/>
              <a:t>. In Hebrew </a:t>
            </a:r>
            <a:r>
              <a:t>thought, grace was not an abstract</a:t>
            </a:r>
            <a:r>
              <a:rPr>
                <a:latin typeface="Helvetica"/>
                <a:ea typeface="Helvetica"/>
                <a:cs typeface="Helvetica"/>
                <a:sym typeface="Helvetica"/>
              </a:rPr>
              <a:t> </a:t>
            </a:r>
            <a:r>
              <a:t>doctrine but an action: a superior turning their face toward an inferior to rescue them, establishing a mutual</a:t>
            </a:r>
          </a:p>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a:solidFill>
                  <a:srgbClr val="000000"/>
                </a:solidFill>
              </a:defRPr>
            </a:pPr>
            <a:r>
              <a:t>bond of faithfulness. </a:t>
            </a:r>
          </a:p>
        </p:txBody>
      </p:sp>
      <p:sp>
        <p:nvSpPr>
          <p:cNvPr id="194" name="If you want to explore further, I can provide specific examples of how ancient writers like Seneca or Josephus used charis, or explain how historical events in the 5th century began changing this definition into modern theology. Let me know how you would like to proceed."/>
          <p:cNvSpPr txBox="1"/>
          <p:nvPr/>
        </p:nvSpPr>
        <p:spPr>
          <a:xfrm>
            <a:off x="11942075" y="10433241"/>
            <a:ext cx="11959970" cy="2882799"/>
          </a:xfrm>
          <a:prstGeom prst="rect">
            <a:avLst/>
          </a:prstGeom>
          <a:solidFill>
            <a:srgbClr val="FFFFFF"/>
          </a:solidFill>
          <a:ln w="63500">
            <a:solidFill>
              <a:srgbClr val="FF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600">
                <a:solidFill>
                  <a:srgbClr val="000000"/>
                </a:solidFill>
              </a:defRPr>
            </a:pPr>
            <a:r>
              <a:t>If you want to explore further, I can provide specific examples of how ancient writers like Seneca or Josephus used </a:t>
            </a:r>
            <a:r>
              <a:rPr i="1"/>
              <a:t>charis</a:t>
            </a:r>
            <a:r>
              <a:t>, or explain how historical events in the 5th century began changing this definition into modern theology. Let me know how you would like to proceed.</a:t>
            </a:r>
          </a:p>
        </p:txBody>
      </p:sp>
      <p:sp>
        <p:nvSpPr>
          <p:cNvPr id="195" name="Grace (charis (χάρις)  In Bible Times and It’s Transformation In The Following Centuries."/>
          <p:cNvSpPr txBox="1"/>
          <p:nvPr/>
        </p:nvSpPr>
        <p:spPr>
          <a:xfrm>
            <a:off x="2354614" y="286030"/>
            <a:ext cx="19132906" cy="64714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3600" b="1"/>
            </a:pPr>
            <a:r>
              <a:rPr dirty="0"/>
              <a:t>Grace (</a:t>
            </a:r>
            <a:r>
              <a:rPr i="1" dirty="0"/>
              <a:t>charis</a:t>
            </a:r>
            <a:r>
              <a:rPr dirty="0"/>
              <a:t> (χάρις)  In Bible Times and It’s Transformation In The Following Centuries.</a:t>
            </a:r>
          </a:p>
        </p:txBody>
      </p:sp>
      <p:sp>
        <p:nvSpPr>
          <p:cNvPr id="196" name="Note: AI"/>
          <p:cNvSpPr txBox="1"/>
          <p:nvPr/>
        </p:nvSpPr>
        <p:spPr>
          <a:xfrm>
            <a:off x="16241699" y="9912350"/>
            <a:ext cx="1603402" cy="596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600">
                <a:latin typeface="Marker Felt"/>
                <a:ea typeface="Marker Felt"/>
                <a:cs typeface="Marker Felt"/>
                <a:sym typeface="Marker Felt"/>
              </a:defRPr>
            </a:lvl1pPr>
          </a:lstStyle>
          <a:p>
            <a:r>
              <a:t>Note: AI</a:t>
            </a:r>
          </a:p>
        </p:txBody>
      </p:sp>
      <p:pic>
        <p:nvPicPr>
          <p:cNvPr id="197" name="Line" descr="Line"/>
          <p:cNvPicPr>
            <a:picLocks/>
          </p:cNvPicPr>
          <p:nvPr/>
        </p:nvPicPr>
        <p:blipFill>
          <a:blip r:embed="rId2"/>
          <a:stretch>
            <a:fillRect/>
          </a:stretch>
        </p:blipFill>
        <p:spPr>
          <a:xfrm>
            <a:off x="11320691" y="907769"/>
            <a:ext cx="9939775" cy="127001"/>
          </a:xfrm>
          <a:prstGeom prst="rect">
            <a:avLst/>
          </a:prstGeom>
        </p:spPr>
      </p:pic>
      <p:pic>
        <p:nvPicPr>
          <p:cNvPr id="199" name="Line" descr="Line"/>
          <p:cNvPicPr>
            <a:picLocks/>
          </p:cNvPicPr>
          <p:nvPr/>
        </p:nvPicPr>
        <p:blipFill>
          <a:blip r:embed="rId3"/>
          <a:stretch>
            <a:fillRect/>
          </a:stretch>
        </p:blipFill>
        <p:spPr>
          <a:xfrm>
            <a:off x="2329091" y="907769"/>
            <a:ext cx="7956402" cy="1270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 name="Image" descr="Image"/>
          <p:cNvPicPr>
            <a:picLocks noChangeAspect="1"/>
          </p:cNvPicPr>
          <p:nvPr/>
        </p:nvPicPr>
        <p:blipFill>
          <a:blip r:embed="rId2"/>
          <a:stretch>
            <a:fillRect/>
          </a:stretch>
        </p:blipFill>
        <p:spPr>
          <a:xfrm>
            <a:off x="8749010" y="9591"/>
            <a:ext cx="6350001" cy="6350001"/>
          </a:xfrm>
          <a:prstGeom prst="rect">
            <a:avLst/>
          </a:prstGeom>
          <a:ln w="12700">
            <a:miter lim="400000"/>
          </a:ln>
        </p:spPr>
      </p:pic>
      <p:sp>
        <p:nvSpPr>
          <p:cNvPr id="203" name="Grace"/>
          <p:cNvSpPr txBox="1"/>
          <p:nvPr/>
        </p:nvSpPr>
        <p:spPr>
          <a:xfrm>
            <a:off x="-1085426" y="1400241"/>
            <a:ext cx="11772052" cy="3568701"/>
          </a:xfrm>
          <a:prstGeom prst="rect">
            <a:avLst/>
          </a:prstGeom>
          <a:ln w="12700">
            <a:miter lim="400000"/>
          </a:ln>
          <a:effectLst>
            <a:outerShdw blurRad="63500" dist="106764" dir="5400000" rotWithShape="0">
              <a:srgbClr val="000000">
                <a:alpha val="82300"/>
              </a:srgbClr>
            </a:outerShdw>
          </a:effectLst>
          <a:extLst>
            <a:ext uri="{C572A759-6A51-4108-AA02-DFA0A04FC94B}">
              <ma14:wrappingTextBoxFlag xmlns:ma14="http://schemas.microsoft.com/office/mac/drawingml/2011/main" xmlns="" val="1"/>
            </a:ext>
          </a:extLst>
        </p:spPr>
        <p:txBody>
          <a:bodyPr lIns="50800" tIns="50800" rIns="50800" bIns="50800" anchor="ctr">
            <a:spAutoFit/>
          </a:bodyPr>
          <a:lstStyle>
            <a:lvl1pPr>
              <a:defRPr sz="25100">
                <a:solidFill>
                  <a:srgbClr val="00C30F"/>
                </a:solidFill>
                <a:latin typeface="Marker Felt"/>
                <a:ea typeface="Marker Felt"/>
                <a:cs typeface="Marker Felt"/>
                <a:sym typeface="Marker Felt"/>
              </a:defRPr>
            </a:lvl1pPr>
          </a:lstStyle>
          <a:p>
            <a:r>
              <a:t>Grace</a:t>
            </a:r>
          </a:p>
        </p:txBody>
      </p:sp>
      <p:sp>
        <p:nvSpPr>
          <p:cNvPr id="204" name="Mercy"/>
          <p:cNvSpPr txBox="1"/>
          <p:nvPr/>
        </p:nvSpPr>
        <p:spPr>
          <a:xfrm>
            <a:off x="13697374" y="1400241"/>
            <a:ext cx="11772052" cy="3568701"/>
          </a:xfrm>
          <a:prstGeom prst="rect">
            <a:avLst/>
          </a:prstGeom>
          <a:ln w="12700">
            <a:miter lim="400000"/>
          </a:ln>
          <a:effectLst>
            <a:outerShdw blurRad="63500" dist="106764" dir="5400000" rotWithShape="0">
              <a:srgbClr val="000000">
                <a:alpha val="82300"/>
              </a:srgbClr>
            </a:outerShdw>
          </a:effectLst>
          <a:extLst>
            <a:ext uri="{C572A759-6A51-4108-AA02-DFA0A04FC94B}">
              <ma14:wrappingTextBoxFlag xmlns:ma14="http://schemas.microsoft.com/office/mac/drawingml/2011/main" xmlns="" val="1"/>
            </a:ext>
          </a:extLst>
        </p:spPr>
        <p:txBody>
          <a:bodyPr lIns="50800" tIns="50800" rIns="50800" bIns="50800" anchor="ctr">
            <a:spAutoFit/>
          </a:bodyPr>
          <a:lstStyle>
            <a:lvl1pPr>
              <a:defRPr sz="25100">
                <a:solidFill>
                  <a:srgbClr val="FF092E"/>
                </a:solidFill>
                <a:latin typeface="Marker Felt"/>
                <a:ea typeface="Marker Felt"/>
                <a:cs typeface="Marker Felt"/>
                <a:sym typeface="Marker Felt"/>
              </a:defRPr>
            </a:lvl1pPr>
          </a:lstStyle>
          <a:p>
            <a:r>
              <a:t>Mercy</a:t>
            </a:r>
          </a:p>
        </p:txBody>
      </p:sp>
      <p:sp>
        <p:nvSpPr>
          <p:cNvPr id="205" name="His Favor Giving…"/>
          <p:cNvSpPr txBox="1"/>
          <p:nvPr/>
        </p:nvSpPr>
        <p:spPr>
          <a:xfrm>
            <a:off x="551259" y="4628356"/>
            <a:ext cx="8498682"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4800">
                <a:latin typeface="Arial Black"/>
                <a:ea typeface="Arial Black"/>
                <a:cs typeface="Arial Black"/>
                <a:sym typeface="Arial Black"/>
              </a:defRPr>
            </a:pPr>
            <a:r>
              <a:t>His Favor Giving</a:t>
            </a:r>
          </a:p>
          <a:p>
            <a:pPr>
              <a:defRPr sz="4800">
                <a:latin typeface="Arial Black"/>
                <a:ea typeface="Arial Black"/>
                <a:cs typeface="Arial Black"/>
                <a:sym typeface="Arial Black"/>
              </a:defRPr>
            </a:pPr>
            <a:r>
              <a:t>Me what I don’t deserve.</a:t>
            </a:r>
          </a:p>
        </p:txBody>
      </p:sp>
      <p:sp>
        <p:nvSpPr>
          <p:cNvPr id="206" name="Not Giving Me What…"/>
          <p:cNvSpPr txBox="1"/>
          <p:nvPr/>
        </p:nvSpPr>
        <p:spPr>
          <a:xfrm>
            <a:off x="16134903" y="4831556"/>
            <a:ext cx="6896994"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4800">
                <a:latin typeface="Arial Black"/>
                <a:ea typeface="Arial Black"/>
                <a:cs typeface="Arial Black"/>
                <a:sym typeface="Arial Black"/>
              </a:defRPr>
            </a:pPr>
            <a:r>
              <a:t>Not Giving Me What</a:t>
            </a:r>
          </a:p>
          <a:p>
            <a:pPr>
              <a:defRPr sz="4800">
                <a:latin typeface="Arial Black"/>
                <a:ea typeface="Arial Black"/>
                <a:cs typeface="Arial Black"/>
                <a:sym typeface="Arial Black"/>
              </a:defRPr>
            </a:pPr>
            <a:r>
              <a:t>I Do deserve.</a:t>
            </a:r>
          </a:p>
        </p:txBody>
      </p:sp>
      <p:sp>
        <p:nvSpPr>
          <p:cNvPr id="207" name="God’s Goodness To Me."/>
          <p:cNvSpPr txBox="1"/>
          <p:nvPr/>
        </p:nvSpPr>
        <p:spPr>
          <a:xfrm>
            <a:off x="3616898" y="7976750"/>
            <a:ext cx="17150204" cy="2133601"/>
          </a:xfrm>
          <a:prstGeom prst="rect">
            <a:avLst/>
          </a:prstGeom>
          <a:ln w="12700">
            <a:miter lim="400000"/>
          </a:ln>
          <a:effectLst>
            <a:outerShdw blurRad="495300" dist="117036" dir="5400000" rotWithShape="0">
              <a:srgbClr val="FF0012">
                <a:alpha val="82300"/>
              </a:srgbClr>
            </a:outerShdw>
          </a:effectLst>
          <a:extLst>
            <a:ext uri="{C572A759-6A51-4108-AA02-DFA0A04FC94B}">
              <ma14:wrappingTextBoxFlag xmlns:ma14="http://schemas.microsoft.com/office/mac/drawingml/2011/main" xmlns="" val="1"/>
            </a:ext>
          </a:extLst>
        </p:spPr>
        <p:txBody>
          <a:bodyPr lIns="50800" tIns="50800" rIns="50800" bIns="50800" anchor="ctr">
            <a:spAutoFit/>
          </a:bodyPr>
          <a:lstStyle>
            <a:lvl1pPr>
              <a:defRPr sz="14800">
                <a:solidFill>
                  <a:srgbClr val="000000"/>
                </a:solidFill>
                <a:latin typeface="Marker Felt"/>
                <a:ea typeface="Marker Felt"/>
                <a:cs typeface="Marker Felt"/>
                <a:sym typeface="Marker Felt"/>
              </a:defRPr>
            </a:lvl1pPr>
          </a:lstStyle>
          <a:p>
            <a:r>
              <a:rPr dirty="0"/>
              <a:t>God’s Goodness To Me.</a:t>
            </a:r>
          </a:p>
        </p:txBody>
      </p:sp>
      <p:sp>
        <p:nvSpPr>
          <p:cNvPr id="208" name="Consider: Matt. 20:1-16 and Luke 15:11-32"/>
          <p:cNvSpPr txBox="1"/>
          <p:nvPr/>
        </p:nvSpPr>
        <p:spPr>
          <a:xfrm>
            <a:off x="3252106" y="10902949"/>
            <a:ext cx="17343810" cy="1155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900">
                <a:solidFill>
                  <a:srgbClr val="000000"/>
                </a:solidFill>
                <a:latin typeface="Arial Black"/>
                <a:ea typeface="Arial Black"/>
                <a:cs typeface="Arial Black"/>
                <a:sym typeface="Arial Black"/>
              </a:defRPr>
            </a:lvl1pPr>
          </a:lstStyle>
          <a:p>
            <a:r>
              <a:t>Consider: Matt. 20:1-16 and Luke 15:11-32</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03"/>
                                        </p:tgtEl>
                                        <p:attrNameLst>
                                          <p:attrName>style.visibility</p:attrName>
                                        </p:attrNameLst>
                                      </p:cBhvr>
                                      <p:to>
                                        <p:strVal val="visible"/>
                                      </p:to>
                                    </p:set>
                                    <p:animEffect transition="in" filter="fade">
                                      <p:cBhvr>
                                        <p:cTn id="7" dur="1500"/>
                                        <p:tgtEl>
                                          <p:spTgt spid="203"/>
                                        </p:tgtEl>
                                      </p:cBhvr>
                                    </p:animEffect>
                                  </p:childTnLst>
                                </p:cTn>
                              </p:par>
                            </p:childTnLst>
                          </p:cTn>
                        </p:par>
                        <p:par>
                          <p:cTn id="8" fill="hold">
                            <p:stCondLst>
                              <p:cond delay="1500"/>
                            </p:stCondLst>
                            <p:childTnLst>
                              <p:par>
                                <p:cTn id="9" presetID="10" presetClass="entr" fill="hold" grpId="2" nodeType="afterEffect">
                                  <p:stCondLst>
                                    <p:cond delay="300"/>
                                  </p:stCondLst>
                                  <p:iterate>
                                    <p:tmAbs val="0"/>
                                  </p:iterate>
                                  <p:childTnLst>
                                    <p:set>
                                      <p:cBhvr>
                                        <p:cTn id="10" fill="hold"/>
                                        <p:tgtEl>
                                          <p:spTgt spid="205"/>
                                        </p:tgtEl>
                                        <p:attrNameLst>
                                          <p:attrName>style.visibility</p:attrName>
                                        </p:attrNameLst>
                                      </p:cBhvr>
                                      <p:to>
                                        <p:strVal val="visible"/>
                                      </p:to>
                                    </p:set>
                                    <p:animEffect transition="in" filter="fade">
                                      <p:cBhvr>
                                        <p:cTn id="11" dur="1500"/>
                                        <p:tgtEl>
                                          <p:spTgt spid="20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fill="hold" grpId="3" nodeType="clickEffect">
                                  <p:stCondLst>
                                    <p:cond delay="0"/>
                                  </p:stCondLst>
                                  <p:iterate>
                                    <p:tmAbs val="0"/>
                                  </p:iterate>
                                  <p:childTnLst>
                                    <p:set>
                                      <p:cBhvr>
                                        <p:cTn id="15" fill="hold"/>
                                        <p:tgtEl>
                                          <p:spTgt spid="204"/>
                                        </p:tgtEl>
                                        <p:attrNameLst>
                                          <p:attrName>style.visibility</p:attrName>
                                        </p:attrNameLst>
                                      </p:cBhvr>
                                      <p:to>
                                        <p:strVal val="visible"/>
                                      </p:to>
                                    </p:set>
                                    <p:animEffect transition="in" filter="fade">
                                      <p:cBhvr>
                                        <p:cTn id="16" dur="1500"/>
                                        <p:tgtEl>
                                          <p:spTgt spid="204"/>
                                        </p:tgtEl>
                                      </p:cBhvr>
                                    </p:animEffect>
                                  </p:childTnLst>
                                </p:cTn>
                              </p:par>
                            </p:childTnLst>
                          </p:cTn>
                        </p:par>
                        <p:par>
                          <p:cTn id="17" fill="hold">
                            <p:stCondLst>
                              <p:cond delay="1500"/>
                            </p:stCondLst>
                            <p:childTnLst>
                              <p:par>
                                <p:cTn id="18" presetID="10" presetClass="entr" fill="hold" grpId="4" nodeType="afterEffect">
                                  <p:stCondLst>
                                    <p:cond delay="400"/>
                                  </p:stCondLst>
                                  <p:iterate>
                                    <p:tmAbs val="0"/>
                                  </p:iterate>
                                  <p:childTnLst>
                                    <p:set>
                                      <p:cBhvr>
                                        <p:cTn id="19" fill="hold"/>
                                        <p:tgtEl>
                                          <p:spTgt spid="206"/>
                                        </p:tgtEl>
                                        <p:attrNameLst>
                                          <p:attrName>style.visibility</p:attrName>
                                        </p:attrNameLst>
                                      </p:cBhvr>
                                      <p:to>
                                        <p:strVal val="visible"/>
                                      </p:to>
                                    </p:set>
                                    <p:animEffect transition="in" filter="fade">
                                      <p:cBhvr>
                                        <p:cTn id="20" dur="1500"/>
                                        <p:tgtEl>
                                          <p:spTgt spid="20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5" nodeType="clickEffect">
                                  <p:stCondLst>
                                    <p:cond delay="0"/>
                                  </p:stCondLst>
                                  <p:iterate>
                                    <p:tmAbs val="0"/>
                                  </p:iterate>
                                  <p:childTnLst>
                                    <p:set>
                                      <p:cBhvr>
                                        <p:cTn id="24" fill="hold"/>
                                        <p:tgtEl>
                                          <p:spTgt spid="208"/>
                                        </p:tgtEl>
                                        <p:attrNameLst>
                                          <p:attrName>style.visibility</p:attrName>
                                        </p:attrNameLst>
                                      </p:cBhvr>
                                      <p:to>
                                        <p:strVal val="visible"/>
                                      </p:to>
                                    </p:set>
                                    <p:anim calcmode="lin" valueType="num">
                                      <p:cBhvr>
                                        <p:cTn id="25" dur="3000" fill="hold"/>
                                        <p:tgtEl>
                                          <p:spTgt spid="208"/>
                                        </p:tgtEl>
                                        <p:attrNameLst>
                                          <p:attrName>ppt_x</p:attrName>
                                        </p:attrNameLst>
                                      </p:cBhvr>
                                      <p:tavLst>
                                        <p:tav tm="0">
                                          <p:val>
                                            <p:strVal val="#ppt_x"/>
                                          </p:val>
                                        </p:tav>
                                        <p:tav tm="100000">
                                          <p:val>
                                            <p:strVal val="#ppt_x"/>
                                          </p:val>
                                        </p:tav>
                                      </p:tavLst>
                                    </p:anim>
                                    <p:anim calcmode="lin" valueType="num">
                                      <p:cBhvr>
                                        <p:cTn id="26" dur="3000" fill="hold"/>
                                        <p:tgtEl>
                                          <p:spTgt spid="20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1" animBg="1" advAuto="0"/>
      <p:bldP spid="204" grpId="3" animBg="1" advAuto="0"/>
      <p:bldP spid="205" grpId="2" animBg="1" advAuto="0"/>
      <p:bldP spid="206" grpId="4" animBg="1" advAuto="0"/>
      <p:bldP spid="208" grpId="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Mercy and Grace…"/>
          <p:cNvSpPr txBox="1"/>
          <p:nvPr/>
        </p:nvSpPr>
        <p:spPr>
          <a:xfrm>
            <a:off x="8212298" y="400049"/>
            <a:ext cx="7959404" cy="11811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a:solidFill>
                  <a:srgbClr val="000000"/>
                </a:solidFill>
                <a:latin typeface="Arial Black"/>
                <a:ea typeface="Arial Black"/>
                <a:cs typeface="Arial Black"/>
                <a:sym typeface="Arial Black"/>
              </a:defRPr>
            </a:lvl1pPr>
          </a:lstStyle>
          <a:p>
            <a:r>
              <a:t>Mercy and Grace…</a:t>
            </a:r>
          </a:p>
        </p:txBody>
      </p:sp>
      <p:sp>
        <p:nvSpPr>
          <p:cNvPr id="211" name="In the Bible, mercy is God withholding the punishment you deserve, while grace is God giving you the blessings and favor you do not deserve - especially, the giving of Jesus Christ to make that possible. While both are distinct expressions of God's love. mercy cancels the debt of your past sin, and grace gives you an inheritance and a future relationship with Him through Christ."/>
          <p:cNvSpPr txBox="1"/>
          <p:nvPr/>
        </p:nvSpPr>
        <p:spPr>
          <a:xfrm>
            <a:off x="1734402" y="2536154"/>
            <a:ext cx="20915196" cy="9105057"/>
          </a:xfrm>
          <a:prstGeom prst="rect">
            <a:avLst/>
          </a:prstGeom>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defTabSz="457200">
              <a:defRPr sz="6500">
                <a:solidFill>
                  <a:srgbClr val="000000"/>
                </a:solidFill>
                <a:latin typeface="Arial Black"/>
                <a:ea typeface="Arial Black"/>
                <a:cs typeface="Arial Black"/>
                <a:sym typeface="Arial Black"/>
              </a:defRPr>
            </a:lvl1pPr>
          </a:lstStyle>
          <a:p>
            <a:r>
              <a:rPr dirty="0"/>
              <a:t>In the Bible, mercy is God withholding the punishment you deserve, while grace is God giving you the blessings and favor you do not deserve - especially, the giving of Jesus Christ to make that possible. While both are distinct expressions of God's love</a:t>
            </a:r>
            <a:r>
              <a:rPr lang="en-US" dirty="0"/>
              <a:t>,</a:t>
            </a:r>
            <a:r>
              <a:rPr dirty="0"/>
              <a:t> mercy cancels the debt of your past sin, and grace gives you an inheritance and a future relationship with Him through Christ.</a:t>
            </a:r>
          </a:p>
        </p:txBody>
      </p:sp>
      <p:sp>
        <p:nvSpPr>
          <p:cNvPr id="212" name="Text"/>
          <p:cNvSpPr txBox="1"/>
          <p:nvPr/>
        </p:nvSpPr>
        <p:spPr>
          <a:xfrm>
            <a:off x="11855500" y="6627317"/>
            <a:ext cx="673000" cy="461366"/>
          </a:xfrm>
          <a:prstGeom prst="rect">
            <a:avLst/>
          </a:prstGeom>
          <a:ln w="12700">
            <a:miter lim="400000"/>
          </a:ln>
        </p:spPr>
        <p:txBody>
          <a:bodyPr wrap="none" lIns="50800" tIns="50800" rIns="50800" bIns="50800" anchor="ctr">
            <a:spAutoFit/>
          </a:bodyPr>
          <a:lstStyle/>
          <a:p>
            <a:pPr>
              <a:defRPr>
                <a:solidFill>
                  <a:srgbClr val="FEFDFF"/>
                </a:solidFill>
              </a:defRPr>
            </a:pPr>
            <a:endParaRP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Justify Same Expression As Declared Righteous"/>
          <p:cNvSpPr txBox="1"/>
          <p:nvPr/>
        </p:nvSpPr>
        <p:spPr>
          <a:xfrm>
            <a:off x="759101" y="815187"/>
            <a:ext cx="23014314" cy="1149033"/>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6800">
                <a:solidFill>
                  <a:srgbClr val="000000"/>
                </a:solidFill>
                <a:latin typeface="Arial Black"/>
                <a:ea typeface="Arial Black"/>
                <a:cs typeface="Arial Black"/>
                <a:sym typeface="Arial Black"/>
              </a:defRPr>
            </a:pPr>
            <a:r>
              <a:rPr u="sng" dirty="0"/>
              <a:t>Justify</a:t>
            </a:r>
            <a:r>
              <a:rPr dirty="0"/>
              <a:t> Same Expression As </a:t>
            </a:r>
            <a:r>
              <a:rPr u="sng" dirty="0"/>
              <a:t>Declared Righteous</a:t>
            </a:r>
          </a:p>
        </p:txBody>
      </p:sp>
      <p:sp>
        <p:nvSpPr>
          <p:cNvPr id="215" name="The Legacy Standard Bible translates &quot;justified&quot; and &quot;righteous&quot; using a literal, formal equivalence approach, closely following its predecessor the NASB by consistently rendering the Greek verb dikaioō as forms of justify/declared righteous and the noun/adjective family (dikaiosunē / dikaios) as righteousness/righteous.…"/>
          <p:cNvSpPr txBox="1"/>
          <p:nvPr/>
        </p:nvSpPr>
        <p:spPr>
          <a:xfrm>
            <a:off x="1127814" y="2743687"/>
            <a:ext cx="22534772" cy="99313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sz="3600">
                <a:solidFill>
                  <a:srgbClr val="000000"/>
                </a:solidFill>
              </a:defRPr>
            </a:pPr>
            <a:r>
              <a:rPr dirty="0"/>
              <a:t>The Legacy Standard Bible translates "justified" and "righteous" using a literal, formal equivalence approach, closely following its predecessor the NASB by</a:t>
            </a:r>
            <a:r>
              <a:rPr sz="5800" dirty="0"/>
              <a:t> consistently rendering the Greek verb dikaioō as forms of </a:t>
            </a:r>
            <a:r>
              <a:rPr sz="5800" u="sng" dirty="0"/>
              <a:t>justify/declared righteous</a:t>
            </a:r>
            <a:r>
              <a:rPr sz="5800" dirty="0"/>
              <a:t> and the noun/adjective family (dikaiosunē / dikaios) as </a:t>
            </a:r>
            <a:r>
              <a:rPr sz="5800" u="sng" dirty="0"/>
              <a:t>righteousness/righteous</a:t>
            </a:r>
            <a:r>
              <a:rPr sz="5800" dirty="0"/>
              <a:t>.</a:t>
            </a:r>
          </a:p>
          <a:p>
            <a:pPr algn="l" defTabSz="457200">
              <a:defRPr sz="3600">
                <a:solidFill>
                  <a:srgbClr val="000000"/>
                </a:solidFill>
              </a:defRPr>
            </a:pPr>
            <a:endParaRPr sz="5800" dirty="0"/>
          </a:p>
          <a:p>
            <a:pPr algn="l" defTabSz="457200">
              <a:defRPr sz="3600" b="1">
                <a:solidFill>
                  <a:srgbClr val="000000"/>
                </a:solidFill>
              </a:defRPr>
            </a:pPr>
            <a:r>
              <a:rPr dirty="0"/>
              <a:t>Translation Characteristics</a:t>
            </a:r>
          </a:p>
          <a:p>
            <a:pPr marL="457200" indent="-317500" algn="l" defTabSz="457200">
              <a:spcBef>
                <a:spcPts val="1200"/>
              </a:spcBef>
              <a:buSzPct val="100000"/>
              <a:buFont typeface="Helvetica Neue"/>
              <a:buChar char="•"/>
              <a:defRPr sz="3600">
                <a:solidFill>
                  <a:srgbClr val="000000"/>
                </a:solidFill>
              </a:defRPr>
            </a:pPr>
            <a:r>
              <a:rPr b="1" dirty="0"/>
              <a:t>Justified (</a:t>
            </a:r>
            <a:r>
              <a:rPr b="1" i="1" dirty="0"/>
              <a:t>dikaioō</a:t>
            </a:r>
            <a:r>
              <a:rPr b="1" dirty="0"/>
              <a:t>):</a:t>
            </a:r>
            <a:r>
              <a:rPr dirty="0"/>
              <a:t> Rendered as "justified" or "declares righteous" (e.g., Romans 5:1, Romans 4:5), preserving the forensic, legal concept of a divine declaration rather than moral infusion. </a:t>
            </a:r>
          </a:p>
          <a:p>
            <a:pPr marL="457200" indent="-317500" algn="l" defTabSz="457200">
              <a:spcBef>
                <a:spcPts val="1200"/>
              </a:spcBef>
              <a:buSzPct val="100000"/>
              <a:buFont typeface="Helvetica Neue"/>
              <a:buChar char="•"/>
              <a:defRPr sz="3600">
                <a:solidFill>
                  <a:srgbClr val="000000"/>
                </a:solidFill>
              </a:defRPr>
            </a:pPr>
            <a:endParaRPr dirty="0"/>
          </a:p>
          <a:p>
            <a:pPr marL="457200" indent="-317500" algn="l" defTabSz="457200">
              <a:spcBef>
                <a:spcPts val="1200"/>
              </a:spcBef>
              <a:buSzPct val="100000"/>
              <a:buFont typeface="Helvetica Neue"/>
              <a:buChar char="•"/>
              <a:defRPr sz="3600">
                <a:solidFill>
                  <a:srgbClr val="000000"/>
                </a:solidFill>
              </a:defRPr>
            </a:pPr>
            <a:r>
              <a:rPr b="1" dirty="0"/>
              <a:t>Righteous / Righteousness (</a:t>
            </a:r>
            <a:r>
              <a:rPr b="1" i="1" dirty="0"/>
              <a:t>dikaios</a:t>
            </a:r>
            <a:r>
              <a:rPr b="1" dirty="0"/>
              <a:t> / </a:t>
            </a:r>
            <a:r>
              <a:rPr b="1" i="1" dirty="0"/>
              <a:t>dikaiosunē</a:t>
            </a:r>
            <a:r>
              <a:rPr b="1" dirty="0"/>
              <a:t>):</a:t>
            </a:r>
            <a:r>
              <a:rPr dirty="0"/>
              <a:t> Rendered strictly as "righteous," "righteousness," or "just," maintaining direct word-family consistency between the Old Testament Hebrew (</a:t>
            </a:r>
            <a:r>
              <a:rPr i="1" dirty="0"/>
              <a:t>tsaddiq</a:t>
            </a:r>
            <a:r>
              <a:rPr dirty="0"/>
              <a:t>) and New Testament Greek roots. </a:t>
            </a:r>
          </a:p>
          <a:p>
            <a:pPr marL="457200" indent="-317500" algn="l" defTabSz="457200">
              <a:spcBef>
                <a:spcPts val="1200"/>
              </a:spcBef>
              <a:buSzPct val="100000"/>
              <a:buFont typeface="Helvetica Neue"/>
              <a:buChar char="•"/>
              <a:defRPr sz="3600">
                <a:solidFill>
                  <a:srgbClr val="000000"/>
                </a:solidFill>
              </a:defRPr>
            </a:pPr>
            <a:endParaRPr dirty="0"/>
          </a:p>
          <a:p>
            <a:pPr marL="457200" indent="-317500" algn="l" defTabSz="457200">
              <a:spcBef>
                <a:spcPts val="1200"/>
              </a:spcBef>
              <a:buSzPct val="100000"/>
              <a:buFont typeface="Helvetica Neue"/>
              <a:buChar char="•"/>
              <a:defRPr sz="3600">
                <a:solidFill>
                  <a:srgbClr val="000000"/>
                </a:solidFill>
              </a:defRPr>
            </a:pPr>
            <a:r>
              <a:rPr b="1" dirty="0"/>
              <a:t>Commitment to Consistency:</a:t>
            </a:r>
            <a:r>
              <a:rPr dirty="0"/>
              <a:t> As part of its literal translation philosophy, the LSB aims to use the same English equivalents for Greek and Hebrew word families as uniformly as possible across both testaments.</a:t>
            </a:r>
          </a:p>
        </p:txBody>
      </p:sp>
      <p:sp>
        <p:nvSpPr>
          <p:cNvPr id="216" name="Line"/>
          <p:cNvSpPr/>
          <p:nvPr/>
        </p:nvSpPr>
        <p:spPr>
          <a:xfrm flipV="1">
            <a:off x="10026869" y="1964220"/>
            <a:ext cx="4824248" cy="1724911"/>
          </a:xfrm>
          <a:prstGeom prst="line">
            <a:avLst/>
          </a:prstGeom>
          <a:ln w="127000">
            <a:solidFill>
              <a:srgbClr val="000000"/>
            </a:solidFill>
            <a:miter lim="400000"/>
            <a:tailEnd type="triangle"/>
          </a:ln>
        </p:spPr>
        <p:txBody>
          <a:bodyPr lIns="50800" tIns="50800" rIns="50800" bIns="50800" anchor="ctr"/>
          <a:lstStyle/>
          <a:p>
            <a:endParaRP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15"/>
                                        </p:tgtEl>
                                        <p:attrNameLst>
                                          <p:attrName>style.visibility</p:attrName>
                                        </p:attrNameLst>
                                      </p:cBhvr>
                                      <p:to>
                                        <p:strVal val="visible"/>
                                      </p:to>
                                    </p:set>
                                    <p:animEffect transition="in" filter="fade">
                                      <p:cBhvr>
                                        <p:cTn id="7" dur="1500"/>
                                        <p:tgtEl>
                                          <p:spTgt spid="2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216"/>
                                        </p:tgtEl>
                                        <p:attrNameLst>
                                          <p:attrName>style.visibility</p:attrName>
                                        </p:attrNameLst>
                                      </p:cBhvr>
                                      <p:to>
                                        <p:strVal val="visible"/>
                                      </p:to>
                                    </p:set>
                                    <p:animEffect transition="in" filter="wipe(left)">
                                      <p:cBhvr>
                                        <p:cTn id="12" dur="20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1" animBg="1" advAuto="0"/>
      <p:bldP spid="216" grpId="2"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 name="Image" descr="Image"/>
          <p:cNvPicPr>
            <a:picLocks noChangeAspect="1"/>
          </p:cNvPicPr>
          <p:nvPr/>
        </p:nvPicPr>
        <p:blipFill>
          <a:blip r:embed="rId2"/>
          <a:stretch>
            <a:fillRect/>
          </a:stretch>
        </p:blipFill>
        <p:spPr>
          <a:xfrm flipH="1">
            <a:off x="-787400" y="787400"/>
            <a:ext cx="24384000" cy="9144000"/>
          </a:xfrm>
          <a:prstGeom prst="rect">
            <a:avLst/>
          </a:prstGeom>
          <a:ln w="12700">
            <a:miter lim="400000"/>
          </a:ln>
        </p:spPr>
      </p:pic>
      <p:sp>
        <p:nvSpPr>
          <p:cNvPr id="219" name="Grace and Law"/>
          <p:cNvSpPr txBox="1"/>
          <p:nvPr/>
        </p:nvSpPr>
        <p:spPr>
          <a:xfrm>
            <a:off x="8995133" y="196849"/>
            <a:ext cx="6393732" cy="11811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a:solidFill>
                  <a:srgbClr val="000000"/>
                </a:solidFill>
                <a:latin typeface="Arial Black"/>
                <a:ea typeface="Arial Black"/>
                <a:cs typeface="Arial Black"/>
                <a:sym typeface="Arial Black"/>
              </a:defRPr>
            </a:lvl1pPr>
          </a:lstStyle>
          <a:p>
            <a:r>
              <a:t>Grace and Law</a:t>
            </a:r>
          </a:p>
        </p:txBody>
      </p:sp>
      <p:sp>
        <p:nvSpPr>
          <p:cNvPr id="220" name="(14) For sin shall not be master over you, for you are not under law but under grace. (15) What then? Shall we sin because we are not under law but under grace? May it never be!"/>
          <p:cNvSpPr txBox="1"/>
          <p:nvPr/>
        </p:nvSpPr>
        <p:spPr>
          <a:xfrm>
            <a:off x="1276870" y="10024978"/>
            <a:ext cx="21830259" cy="3556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defRPr sz="4800">
                <a:solidFill>
                  <a:srgbClr val="000000"/>
                </a:solidFill>
                <a:latin typeface="Arial Black"/>
                <a:ea typeface="Arial Black"/>
                <a:cs typeface="Arial Black"/>
                <a:sym typeface="Arial Black"/>
              </a:defRPr>
            </a:lvl1pPr>
          </a:lstStyle>
          <a:p>
            <a:r>
              <a:rPr dirty="0"/>
              <a:t>(14) For sin shall not be master over you, for you are not under law but under grace. (15) What then? Shall we sin because we are not under law but under grace? May it never be!</a:t>
            </a:r>
          </a:p>
        </p:txBody>
      </p:sp>
      <p:sp>
        <p:nvSpPr>
          <p:cNvPr id="221" name="Romans 6:14-15"/>
          <p:cNvSpPr txBox="1"/>
          <p:nvPr/>
        </p:nvSpPr>
        <p:spPr>
          <a:xfrm>
            <a:off x="9815028" y="12909549"/>
            <a:ext cx="4753944" cy="850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defTabSz="457200">
              <a:defRPr sz="4200">
                <a:solidFill>
                  <a:srgbClr val="000000"/>
                </a:solidFill>
                <a:latin typeface="Arial Black"/>
                <a:ea typeface="Arial Black"/>
                <a:cs typeface="Arial Black"/>
                <a:sym typeface="Arial Black"/>
              </a:defRPr>
            </a:lvl1pPr>
          </a:lstStyle>
          <a:p>
            <a:r>
              <a:t>Romans 6:14-15</a:t>
            </a:r>
          </a:p>
        </p:txBody>
      </p:sp>
      <p:sp>
        <p:nvSpPr>
          <p:cNvPr id="222" name="Justified By…"/>
          <p:cNvSpPr txBox="1"/>
          <p:nvPr/>
        </p:nvSpPr>
        <p:spPr>
          <a:xfrm>
            <a:off x="1867445" y="5257799"/>
            <a:ext cx="4545510"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defTabSz="457200">
              <a:defRPr sz="4800">
                <a:solidFill>
                  <a:srgbClr val="000000"/>
                </a:solidFill>
                <a:latin typeface="Arial Black"/>
                <a:ea typeface="Arial Black"/>
                <a:cs typeface="Arial Black"/>
                <a:sym typeface="Arial Black"/>
              </a:defRPr>
            </a:pPr>
            <a:r>
              <a:t>Justified By</a:t>
            </a:r>
          </a:p>
          <a:p>
            <a:pPr defTabSz="457200">
              <a:defRPr sz="4800">
                <a:solidFill>
                  <a:srgbClr val="000000"/>
                </a:solidFill>
                <a:latin typeface="Arial Black"/>
                <a:ea typeface="Arial Black"/>
                <a:cs typeface="Arial Black"/>
                <a:sym typeface="Arial Black"/>
              </a:defRPr>
            </a:pPr>
            <a:r>
              <a:t>God’s Grace?</a:t>
            </a:r>
          </a:p>
        </p:txBody>
      </p:sp>
      <p:sp>
        <p:nvSpPr>
          <p:cNvPr id="223" name="Justified By…"/>
          <p:cNvSpPr txBox="1"/>
          <p:nvPr/>
        </p:nvSpPr>
        <p:spPr>
          <a:xfrm>
            <a:off x="17408525" y="2489199"/>
            <a:ext cx="4264224"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defTabSz="457200">
              <a:defRPr sz="4800">
                <a:solidFill>
                  <a:srgbClr val="000000"/>
                </a:solidFill>
                <a:latin typeface="Arial Black"/>
                <a:ea typeface="Arial Black"/>
                <a:cs typeface="Arial Black"/>
                <a:sym typeface="Arial Black"/>
              </a:defRPr>
            </a:pPr>
            <a:r>
              <a:t>Justified By</a:t>
            </a:r>
          </a:p>
          <a:p>
            <a:pPr defTabSz="457200">
              <a:defRPr sz="4800">
                <a:solidFill>
                  <a:srgbClr val="000000"/>
                </a:solidFill>
                <a:latin typeface="Arial Black"/>
                <a:ea typeface="Arial Black"/>
                <a:cs typeface="Arial Black"/>
                <a:sym typeface="Arial Black"/>
              </a:defRPr>
            </a:pPr>
            <a:r>
              <a:t>God’s Law?</a:t>
            </a:r>
          </a:p>
        </p:txBody>
      </p:sp>
      <p:sp>
        <p:nvSpPr>
          <p:cNvPr id="224" name="Concept Of Many……"/>
          <p:cNvSpPr txBox="1"/>
          <p:nvPr/>
        </p:nvSpPr>
        <p:spPr>
          <a:xfrm>
            <a:off x="15450145" y="5824769"/>
            <a:ext cx="8180984" cy="2819401"/>
          </a:xfrm>
          <a:prstGeom prst="rect">
            <a:avLst/>
          </a:prstGeom>
          <a:solidFill>
            <a:srgbClr val="FFFFFF"/>
          </a:solidFill>
          <a:ln w="127000">
            <a:solidFill>
              <a:srgbClr val="FF0022"/>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defRPr sz="4800">
                <a:solidFill>
                  <a:srgbClr val="000000"/>
                </a:solidFill>
                <a:latin typeface="Arial Black"/>
                <a:ea typeface="Arial Black"/>
                <a:cs typeface="Arial Black"/>
                <a:sym typeface="Arial Black"/>
              </a:defRPr>
            </a:pPr>
            <a:r>
              <a:t>Concept Of Many…</a:t>
            </a:r>
          </a:p>
          <a:p>
            <a:pPr defTabSz="457200">
              <a:defRPr sz="4800">
                <a:solidFill>
                  <a:srgbClr val="000000"/>
                </a:solidFill>
                <a:latin typeface="Arial Black"/>
                <a:ea typeface="Arial Black"/>
                <a:cs typeface="Arial Black"/>
                <a:sym typeface="Arial Black"/>
              </a:defRPr>
            </a:pPr>
            <a:r>
              <a:t>Do It All - Law</a:t>
            </a:r>
          </a:p>
          <a:p>
            <a:pPr defTabSz="457200">
              <a:defRPr sz="4800">
                <a:solidFill>
                  <a:srgbClr val="000000"/>
                </a:solidFill>
                <a:latin typeface="Arial Black"/>
                <a:ea typeface="Arial Black"/>
                <a:cs typeface="Arial Black"/>
                <a:sym typeface="Arial Black"/>
              </a:defRPr>
            </a:pPr>
            <a:r>
              <a:t>Do Nothing - Grace</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iterate>
                                    <p:tmAbs val="0"/>
                                  </p:iterate>
                                  <p:childTnLst>
                                    <p:set>
                                      <p:cBhvr>
                                        <p:cTn id="6" fill="hold"/>
                                        <p:tgtEl>
                                          <p:spTgt spid="224"/>
                                        </p:tgtEl>
                                        <p:attrNameLst>
                                          <p:attrName>style.visibility</p:attrName>
                                        </p:attrNameLst>
                                      </p:cBhvr>
                                      <p:to>
                                        <p:strVal val="visible"/>
                                      </p:to>
                                    </p:set>
                                    <p:anim calcmode="lin" valueType="num">
                                      <p:cBhvr>
                                        <p:cTn id="7" dur="1500" fill="hold"/>
                                        <p:tgtEl>
                                          <p:spTgt spid="224"/>
                                        </p:tgtEl>
                                        <p:attrNameLst>
                                          <p:attrName>ppt_x</p:attrName>
                                        </p:attrNameLst>
                                      </p:cBhvr>
                                      <p:tavLst>
                                        <p:tav tm="0">
                                          <p:val>
                                            <p:strVal val="#ppt_x"/>
                                          </p:val>
                                        </p:tav>
                                        <p:tav tm="100000">
                                          <p:val>
                                            <p:strVal val="#ppt_x"/>
                                          </p:val>
                                        </p:tav>
                                      </p:tavLst>
                                    </p:anim>
                                    <p:anim calcmode="lin" valueType="num">
                                      <p:cBhvr>
                                        <p:cTn id="8" dur="1500" fill="hold"/>
                                        <p:tgtEl>
                                          <p:spTgt spid="2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1"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 name="Image" descr="Image"/>
          <p:cNvPicPr>
            <a:picLocks noChangeAspect="1"/>
          </p:cNvPicPr>
          <p:nvPr/>
        </p:nvPicPr>
        <p:blipFill>
          <a:blip r:embed="rId2"/>
          <a:stretch>
            <a:fillRect/>
          </a:stretch>
        </p:blipFill>
        <p:spPr>
          <a:xfrm flipH="1">
            <a:off x="11313155" y="1369058"/>
            <a:ext cx="11816090" cy="4431034"/>
          </a:xfrm>
          <a:prstGeom prst="rect">
            <a:avLst/>
          </a:prstGeom>
          <a:ln w="12700">
            <a:miter lim="400000"/>
          </a:ln>
        </p:spPr>
      </p:pic>
      <p:sp>
        <p:nvSpPr>
          <p:cNvPr id="227" name="Grace and Law"/>
          <p:cNvSpPr txBox="1"/>
          <p:nvPr/>
        </p:nvSpPr>
        <p:spPr>
          <a:xfrm>
            <a:off x="12830534" y="-158751"/>
            <a:ext cx="6393732" cy="11811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a:solidFill>
                  <a:srgbClr val="000000"/>
                </a:solidFill>
                <a:latin typeface="Arial Black"/>
                <a:ea typeface="Arial Black"/>
                <a:cs typeface="Arial Black"/>
                <a:sym typeface="Arial Black"/>
              </a:defRPr>
            </a:lvl1pPr>
          </a:lstStyle>
          <a:p>
            <a:r>
              <a:t>Grace and Law</a:t>
            </a:r>
          </a:p>
        </p:txBody>
      </p:sp>
      <p:sp>
        <p:nvSpPr>
          <p:cNvPr id="228" name="Justified By…"/>
          <p:cNvSpPr txBox="1"/>
          <p:nvPr/>
        </p:nvSpPr>
        <p:spPr>
          <a:xfrm>
            <a:off x="11316245" y="1117599"/>
            <a:ext cx="4545510"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defTabSz="457200">
              <a:defRPr sz="4800">
                <a:solidFill>
                  <a:srgbClr val="000000"/>
                </a:solidFill>
                <a:latin typeface="Arial Black"/>
                <a:ea typeface="Arial Black"/>
                <a:cs typeface="Arial Black"/>
                <a:sym typeface="Arial Black"/>
              </a:defRPr>
            </a:pPr>
            <a:r>
              <a:rPr u="sng"/>
              <a:t>Justified</a:t>
            </a:r>
            <a:r>
              <a:t> By</a:t>
            </a:r>
          </a:p>
          <a:p>
            <a:pPr defTabSz="457200">
              <a:defRPr sz="4800">
                <a:solidFill>
                  <a:srgbClr val="000000"/>
                </a:solidFill>
                <a:latin typeface="Arial Black"/>
                <a:ea typeface="Arial Black"/>
                <a:cs typeface="Arial Black"/>
                <a:sym typeface="Arial Black"/>
              </a:defRPr>
            </a:pPr>
            <a:r>
              <a:t>God’s Grace?</a:t>
            </a:r>
          </a:p>
        </p:txBody>
      </p:sp>
      <p:sp>
        <p:nvSpPr>
          <p:cNvPr id="229" name="Justified By…"/>
          <p:cNvSpPr txBox="1"/>
          <p:nvPr/>
        </p:nvSpPr>
        <p:spPr>
          <a:xfrm>
            <a:off x="19237325" y="3073399"/>
            <a:ext cx="4264224"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defTabSz="457200">
              <a:defRPr sz="4800">
                <a:solidFill>
                  <a:srgbClr val="000000"/>
                </a:solidFill>
                <a:latin typeface="Arial Black"/>
                <a:ea typeface="Arial Black"/>
                <a:cs typeface="Arial Black"/>
                <a:sym typeface="Arial Black"/>
              </a:defRPr>
            </a:pPr>
            <a:r>
              <a:rPr u="sng"/>
              <a:t>Justified</a:t>
            </a:r>
            <a:r>
              <a:t> By</a:t>
            </a:r>
          </a:p>
          <a:p>
            <a:pPr defTabSz="457200">
              <a:defRPr sz="4800">
                <a:solidFill>
                  <a:srgbClr val="000000"/>
                </a:solidFill>
                <a:latin typeface="Arial Black"/>
                <a:ea typeface="Arial Black"/>
                <a:cs typeface="Arial Black"/>
                <a:sym typeface="Arial Black"/>
              </a:defRPr>
            </a:pPr>
            <a:r>
              <a:t>God’s Law?</a:t>
            </a:r>
          </a:p>
        </p:txBody>
      </p:sp>
      <p:sp>
        <p:nvSpPr>
          <p:cNvPr id="230" name="Galatians 2:16-21"/>
          <p:cNvSpPr txBox="1"/>
          <p:nvPr/>
        </p:nvSpPr>
        <p:spPr>
          <a:xfrm>
            <a:off x="8947745" y="12294913"/>
            <a:ext cx="6488510" cy="1092201"/>
          </a:xfrm>
          <a:prstGeom prst="rect">
            <a:avLst/>
          </a:prstGeom>
          <a:solidFill>
            <a:srgbClr val="FFFFFF"/>
          </a:solidFill>
          <a:ln w="1270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defRPr sz="4800">
                <a:solidFill>
                  <a:srgbClr val="000000"/>
                </a:solidFill>
                <a:latin typeface="Arial Black"/>
                <a:ea typeface="Arial Black"/>
                <a:cs typeface="Arial Black"/>
                <a:sym typeface="Arial Black"/>
              </a:defRPr>
            </a:lvl1pPr>
          </a:lstStyle>
          <a:p>
            <a:r>
              <a:t>Galatians 2:16-21</a:t>
            </a:r>
          </a:p>
        </p:txBody>
      </p:sp>
      <p:sp>
        <p:nvSpPr>
          <p:cNvPr id="231" name="For the law of the Spirit of life in Christ Jesus has set you free from the law of sin and of death.…"/>
          <p:cNvSpPr txBox="1"/>
          <p:nvPr/>
        </p:nvSpPr>
        <p:spPr>
          <a:xfrm>
            <a:off x="270755" y="184149"/>
            <a:ext cx="10381160" cy="3111501"/>
          </a:xfrm>
          <a:prstGeom prst="rect">
            <a:avLst/>
          </a:prstGeom>
          <a:solidFill>
            <a:srgbClr val="FFFFFF"/>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defRPr sz="4100">
                <a:solidFill>
                  <a:srgbClr val="000000"/>
                </a:solidFill>
                <a:latin typeface="Arial Black"/>
                <a:ea typeface="Arial Black"/>
                <a:cs typeface="Arial Black"/>
                <a:sym typeface="Arial Black"/>
              </a:defRPr>
            </a:pPr>
            <a:r>
              <a:t>For the </a:t>
            </a:r>
            <a:r>
              <a:rPr u="sng"/>
              <a:t>law of the Spirit of life</a:t>
            </a:r>
            <a:r>
              <a:t> in Christ Jesus has set you free from the </a:t>
            </a:r>
            <a:r>
              <a:rPr u="sng"/>
              <a:t>law of sin and of death</a:t>
            </a:r>
            <a:r>
              <a:t>.</a:t>
            </a:r>
          </a:p>
          <a:p>
            <a:pPr defTabSz="457200">
              <a:defRPr sz="4100">
                <a:solidFill>
                  <a:srgbClr val="000000"/>
                </a:solidFill>
                <a:latin typeface="Arial Black"/>
                <a:ea typeface="Arial Black"/>
                <a:cs typeface="Arial Black"/>
                <a:sym typeface="Arial Black"/>
              </a:defRPr>
            </a:pPr>
            <a:r>
              <a:t>Romans 8:2 (1-11)</a:t>
            </a:r>
          </a:p>
        </p:txBody>
      </p:sp>
      <p:sp>
        <p:nvSpPr>
          <p:cNvPr id="232" name="1 Cor. 9:19-23; Js. 1:21-27;…"/>
          <p:cNvSpPr txBox="1"/>
          <p:nvPr/>
        </p:nvSpPr>
        <p:spPr>
          <a:xfrm>
            <a:off x="1162087" y="3479006"/>
            <a:ext cx="8598496" cy="1663701"/>
          </a:xfrm>
          <a:prstGeom prst="rect">
            <a:avLst/>
          </a:prstGeom>
          <a:ln w="63500">
            <a:solidFill>
              <a:srgbClr val="000000"/>
            </a:solidFill>
            <a:miter lim="400000"/>
          </a:ln>
          <a:effectLst>
            <a:outerShdw blurRad="393700" dist="216850" dir="5400000" rotWithShape="0">
              <a:srgbClr val="000000">
                <a:alpha val="50000"/>
              </a:srgbClr>
            </a:outerShdw>
          </a:effectLst>
          <a:extLst>
            <a:ext uri="{C572A759-6A51-4108-AA02-DFA0A04FC94B}">
              <ma14:wrappingTextBoxFlag xmlns:ma14="http://schemas.microsoft.com/office/mac/drawingml/2011/main" xmlns="" val="1"/>
            </a:ext>
          </a:extLst>
        </p:spPr>
        <p:txBody>
          <a:bodyPr lIns="50800" tIns="50800" rIns="50800" bIns="50800" anchor="ctr">
            <a:spAutoFit/>
          </a:bodyPr>
          <a:lstStyle/>
          <a:p>
            <a:pPr>
              <a:defRPr sz="4200">
                <a:solidFill>
                  <a:srgbClr val="000000"/>
                </a:solidFill>
                <a:latin typeface="Arial Black"/>
                <a:ea typeface="Arial Black"/>
                <a:cs typeface="Arial Black"/>
                <a:sym typeface="Arial Black"/>
              </a:defRPr>
            </a:pPr>
            <a:r>
              <a:t>1 Cor. 9:19-23; Js. 1:21-27;</a:t>
            </a:r>
          </a:p>
          <a:p>
            <a:pPr>
              <a:defRPr sz="4200">
                <a:solidFill>
                  <a:srgbClr val="000000"/>
                </a:solidFill>
                <a:latin typeface="Arial Black"/>
                <a:ea typeface="Arial Black"/>
                <a:cs typeface="Arial Black"/>
                <a:sym typeface="Arial Black"/>
              </a:defRPr>
            </a:pPr>
            <a:r>
              <a:t>Gal. 6:2; Gal. 4:21- 5:12</a:t>
            </a:r>
          </a:p>
        </p:txBody>
      </p:sp>
      <p:sp>
        <p:nvSpPr>
          <p:cNvPr id="233" name="Gal 2:16  nevertheless knowing that a man is not justified by the works of the Law but through faith in Christ Jesus, even we have believed in Christ Jesus, so that we may be justified by faith in Christ and not by the works of the Law; since by the works of the Law no flesh will be justified. (17) &quot;But if, while seeking to be justified in Christ, we ourselves have also been found sinners, is Christ then a minister of sin? May it never (18) “For if I rebuild what I have once destroyed, I prove myself to be a transgressor. (19) “For through the Law I died to the Law, so that I might live to God. (20)  &quot;I have been crucified with Christ; and it is no longer I who live, but Christ lives in me; and the life which I now live in the flesh I live by faith in the Son of God, who loved me and gave Himself up for me. (21)  &quot;I do not nullify the grace of God, for if righteousness comes through the Law, then Christ died needlessly.&quot;"/>
          <p:cNvSpPr txBox="1"/>
          <p:nvPr/>
        </p:nvSpPr>
        <p:spPr>
          <a:xfrm>
            <a:off x="561677" y="5186325"/>
            <a:ext cx="22854245" cy="726447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5400" marR="482600" indent="-25400" algn="l" defTabSz="457200">
              <a:spcBef>
                <a:spcPts val="600"/>
              </a:spcBef>
              <a:defRPr sz="3600">
                <a:solidFill>
                  <a:srgbClr val="292F33"/>
                </a:solidFill>
                <a:latin typeface="Arial Black"/>
                <a:ea typeface="Arial Black"/>
                <a:cs typeface="Arial Black"/>
                <a:sym typeface="Arial Black"/>
              </a:defRPr>
            </a:pPr>
            <a:r>
              <a:rPr u="sng">
                <a:solidFill>
                  <a:srgbClr val="238554"/>
                </a:solidFill>
                <a:uFill>
                  <a:solidFill>
                    <a:srgbClr val="238554"/>
                  </a:solidFill>
                </a:uFill>
                <a:hlinkClick r:id="rId3"/>
              </a:rPr>
              <a:t>Gal 2:16</a:t>
            </a:r>
            <a:r>
              <a:rPr>
                <a:solidFill>
                  <a:srgbClr val="0071EE"/>
                </a:solidFill>
                <a:uFill>
                  <a:solidFill>
                    <a:srgbClr val="238554"/>
                  </a:solidFill>
                </a:uFill>
                <a:hlinkClick r:id="rId3"/>
              </a:rPr>
              <a:t> </a:t>
            </a:r>
            <a:r>
              <a:t> nevertheless knowing that a man is </a:t>
            </a:r>
            <a:r>
              <a:rPr u="sng"/>
              <a:t>not justified</a:t>
            </a:r>
            <a:r>
              <a:t> by the works of the Law but through faith in Christ Jesus, even we have believed in Christ Jesus, so that we </a:t>
            </a:r>
            <a:r>
              <a:rPr u="sng"/>
              <a:t>may be justified</a:t>
            </a:r>
            <a:r>
              <a:t> by faith in Christ and not by the works of the Law; since by the works of the Law </a:t>
            </a:r>
            <a:r>
              <a:rPr u="sng"/>
              <a:t>no flesh will be justified</a:t>
            </a:r>
            <a:r>
              <a:t>. (17) "But if, while </a:t>
            </a:r>
            <a:r>
              <a:rPr u="sng"/>
              <a:t>seeking to be justified</a:t>
            </a:r>
            <a:r>
              <a:t> in Christ, we ourselves have also been found sinners, is Christ then a minister of sin? May it never (18) “For if I rebuild what I have </a:t>
            </a:r>
            <a:r>
              <a:rPr>
                <a:solidFill>
                  <a:srgbClr val="757575"/>
                </a:solidFill>
              </a:rPr>
              <a:t>once</a:t>
            </a:r>
            <a:r>
              <a:t> destroyed, I prove myself to be a transgressor. (19) </a:t>
            </a:r>
            <a:r>
              <a:rPr u="sng">
                <a:solidFill>
                  <a:srgbClr val="0910D6"/>
                </a:solidFill>
                <a:latin typeface="Capitals"/>
                <a:ea typeface="Capitals"/>
                <a:cs typeface="Capitals"/>
                <a:sym typeface="Capitals"/>
              </a:rPr>
              <a:t>“For through the Law I died to the Law</a:t>
            </a:r>
            <a:r>
              <a:rPr u="sng">
                <a:latin typeface="Capitals"/>
                <a:ea typeface="Capitals"/>
                <a:cs typeface="Capitals"/>
                <a:sym typeface="Capitals"/>
              </a:rPr>
              <a:t>,</a:t>
            </a:r>
            <a:r>
              <a:t> so that I might live to God. (20)  "I have been crucified with Christ; and it is no longer I who live, but Christ lives in me; and the </a:t>
            </a:r>
            <a:r>
              <a:rPr>
                <a:solidFill>
                  <a:srgbClr val="000000"/>
                </a:solidFill>
              </a:rPr>
              <a:t>life</a:t>
            </a:r>
            <a:r>
              <a:t> which I now live in the flesh I live by faith in the Son of God, who loved me and gave Himself up for me. (21)</a:t>
            </a:r>
            <a:r>
              <a:rPr>
                <a:solidFill>
                  <a:srgbClr val="0910D6"/>
                </a:solidFill>
              </a:rPr>
              <a:t>  "I do not nullify the grace of God, for if righteousness comes through the Law, then Christ died needlessly."</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iterate>
                                    <p:tmAbs val="0"/>
                                  </p:iterate>
                                  <p:childTnLst>
                                    <p:set>
                                      <p:cBhvr>
                                        <p:cTn id="6" fill="hold"/>
                                        <p:tgtEl>
                                          <p:spTgt spid="230"/>
                                        </p:tgtEl>
                                        <p:attrNameLst>
                                          <p:attrName>style.visibility</p:attrName>
                                        </p:attrNameLst>
                                      </p:cBhvr>
                                      <p:to>
                                        <p:strVal val="visible"/>
                                      </p:to>
                                    </p:set>
                                    <p:anim calcmode="lin" valueType="num">
                                      <p:cBhvr>
                                        <p:cTn id="7" dur="1500" fill="hold"/>
                                        <p:tgtEl>
                                          <p:spTgt spid="230"/>
                                        </p:tgtEl>
                                        <p:attrNameLst>
                                          <p:attrName>ppt_x</p:attrName>
                                        </p:attrNameLst>
                                      </p:cBhvr>
                                      <p:tavLst>
                                        <p:tav tm="0">
                                          <p:val>
                                            <p:strVal val="#ppt_x"/>
                                          </p:val>
                                        </p:tav>
                                        <p:tav tm="100000">
                                          <p:val>
                                            <p:strVal val="#ppt_x"/>
                                          </p:val>
                                        </p:tav>
                                      </p:tavLst>
                                    </p:anim>
                                    <p:anim calcmode="lin" valueType="num">
                                      <p:cBhvr>
                                        <p:cTn id="8" dur="1500" fill="hold"/>
                                        <p:tgtEl>
                                          <p:spTgt spid="230"/>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10" presetClass="entr" fill="hold" grpId="2" nodeType="afterEffect">
                                  <p:stCondLst>
                                    <p:cond delay="300"/>
                                  </p:stCondLst>
                                  <p:iterate>
                                    <p:tmAbs val="0"/>
                                  </p:iterate>
                                  <p:childTnLst>
                                    <p:set>
                                      <p:cBhvr>
                                        <p:cTn id="11" fill="hold"/>
                                        <p:tgtEl>
                                          <p:spTgt spid="233"/>
                                        </p:tgtEl>
                                        <p:attrNameLst>
                                          <p:attrName>style.visibility</p:attrName>
                                        </p:attrNameLst>
                                      </p:cBhvr>
                                      <p:to>
                                        <p:strVal val="visible"/>
                                      </p:to>
                                    </p:set>
                                    <p:animEffect transition="in" filter="fade">
                                      <p:cBhvr>
                                        <p:cTn id="12" dur="1500"/>
                                        <p:tgtEl>
                                          <p:spTgt spid="2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231"/>
                                        </p:tgtEl>
                                        <p:attrNameLst>
                                          <p:attrName>style.visibility</p:attrName>
                                        </p:attrNameLst>
                                      </p:cBhvr>
                                      <p:to>
                                        <p:strVal val="visible"/>
                                      </p:to>
                                    </p:set>
                                    <p:animEffect transition="in" filter="fade">
                                      <p:cBhvr>
                                        <p:cTn id="17" dur="1500"/>
                                        <p:tgtEl>
                                          <p:spTgt spid="231"/>
                                        </p:tgtEl>
                                      </p:cBhvr>
                                    </p:animEffect>
                                  </p:childTnLst>
                                </p:cTn>
                              </p:par>
                            </p:childTnLst>
                          </p:cTn>
                        </p:par>
                        <p:par>
                          <p:cTn id="18" fill="hold">
                            <p:stCondLst>
                              <p:cond delay="1500"/>
                            </p:stCondLst>
                            <p:childTnLst>
                              <p:par>
                                <p:cTn id="19" presetID="10" presetClass="entr" fill="hold" grpId="4" nodeType="afterEffect">
                                  <p:stCondLst>
                                    <p:cond delay="200"/>
                                  </p:stCondLst>
                                  <p:iterate>
                                    <p:tmAbs val="0"/>
                                  </p:iterate>
                                  <p:childTnLst>
                                    <p:set>
                                      <p:cBhvr>
                                        <p:cTn id="20" fill="hold"/>
                                        <p:tgtEl>
                                          <p:spTgt spid="232"/>
                                        </p:tgtEl>
                                        <p:attrNameLst>
                                          <p:attrName>style.visibility</p:attrName>
                                        </p:attrNameLst>
                                      </p:cBhvr>
                                      <p:to>
                                        <p:strVal val="visible"/>
                                      </p:to>
                                    </p:set>
                                    <p:animEffect transition="in" filter="fade">
                                      <p:cBhvr>
                                        <p:cTn id="21" dur="1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1" animBg="1" advAuto="0"/>
      <p:bldP spid="231" grpId="3" animBg="1" advAuto="0"/>
      <p:bldP spid="232" grpId="4" animBg="1" advAuto="0"/>
      <p:bldP spid="233" grpId="2"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Titus 2:11-15"/>
          <p:cNvSpPr txBox="1"/>
          <p:nvPr/>
        </p:nvSpPr>
        <p:spPr>
          <a:xfrm>
            <a:off x="8777658" y="241300"/>
            <a:ext cx="5778818" cy="1193801"/>
          </a:xfrm>
          <a:prstGeom prst="rect">
            <a:avLst/>
          </a:prstGeom>
          <a:ln w="12700">
            <a:miter lim="400000"/>
          </a:ln>
          <a:effectLst>
            <a:outerShdw blurRad="241300" dist="193879" dir="5400000" rotWithShape="0">
              <a:srgbClr val="FF0C1D">
                <a:alpha val="61391"/>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500" b="1">
                <a:latin typeface="Marker Felt"/>
                <a:ea typeface="Marker Felt"/>
                <a:cs typeface="Marker Felt"/>
                <a:sym typeface="Marker Felt"/>
              </a:defRPr>
            </a:lvl1pPr>
          </a:lstStyle>
          <a:p>
            <a:r>
              <a:t>Titus 2:11-15</a:t>
            </a:r>
          </a:p>
        </p:txBody>
      </p:sp>
      <p:sp>
        <p:nvSpPr>
          <p:cNvPr id="236" name="(11) For The grace of god has appeared, bringing salvation to all men, (12) instructing us to deny ungodliness and worldly desires and to live sensibly, righteously and godly in the present age, (13) looking for the blessed hope and the appearing of the glory of our great God and Savior, Christ Jesus,…"/>
          <p:cNvSpPr txBox="1"/>
          <p:nvPr/>
        </p:nvSpPr>
        <p:spPr>
          <a:xfrm>
            <a:off x="926943" y="842860"/>
            <a:ext cx="22120341" cy="918654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5400" marR="482600" indent="-25400" algn="l" defTabSz="457200">
              <a:lnSpc>
                <a:spcPct val="120000"/>
              </a:lnSpc>
              <a:spcBef>
                <a:spcPts val="600"/>
              </a:spcBef>
              <a:defRPr sz="4800">
                <a:solidFill>
                  <a:srgbClr val="292F33"/>
                </a:solidFill>
                <a:latin typeface="Arial Black"/>
                <a:ea typeface="Arial Black"/>
                <a:cs typeface="Arial Black"/>
                <a:sym typeface="Arial Black"/>
              </a:defRPr>
            </a:pPr>
            <a:r>
              <a:rPr sz="4600" dirty="0"/>
              <a:t>(11) For The grace of god has appeared, bringing salvation to all men, (12) instructing us to deny ungodliness and worldly desires and to live sensibly, righteously and godly in the present age, (13) looking for the blessed hope and the appearing of the glory of our great God and Savior, Christ Jesus, </a:t>
            </a:r>
          </a:p>
          <a:p>
            <a:pPr marL="25400" marR="482600" indent="-25400" algn="l" defTabSz="457200">
              <a:lnSpc>
                <a:spcPct val="120000"/>
              </a:lnSpc>
              <a:spcBef>
                <a:spcPts val="600"/>
              </a:spcBef>
              <a:defRPr sz="4800">
                <a:solidFill>
                  <a:srgbClr val="292F33"/>
                </a:solidFill>
                <a:latin typeface="Arial Black"/>
                <a:ea typeface="Arial Black"/>
                <a:cs typeface="Arial Black"/>
                <a:sym typeface="Arial Black"/>
              </a:defRPr>
            </a:pPr>
            <a:r>
              <a:rPr sz="4600" dirty="0"/>
              <a:t>(14) who gave Himself for us to redeem us from every lawless deed, and to purify for Himself a people for His own possession, zealous for good deeds. (15) These things speak and exhort and reprove with all authority.</a:t>
            </a:r>
            <a:r>
              <a:rPr dirty="0"/>
              <a:t> </a:t>
            </a:r>
            <a:r>
              <a:rPr sz="6000" dirty="0"/>
              <a:t>Let no one disregard you.</a:t>
            </a:r>
          </a:p>
        </p:txBody>
      </p:sp>
      <p:pic>
        <p:nvPicPr>
          <p:cNvPr id="237" name="Line" descr="Line"/>
          <p:cNvPicPr>
            <a:picLocks/>
          </p:cNvPicPr>
          <p:nvPr/>
        </p:nvPicPr>
        <p:blipFill>
          <a:blip r:embed="rId2"/>
          <a:stretch>
            <a:fillRect/>
          </a:stretch>
        </p:blipFill>
        <p:spPr>
          <a:xfrm>
            <a:off x="2317750" y="2247619"/>
            <a:ext cx="11646412" cy="139701"/>
          </a:xfrm>
          <a:prstGeom prst="rect">
            <a:avLst/>
          </a:prstGeom>
        </p:spPr>
      </p:pic>
      <p:pic>
        <p:nvPicPr>
          <p:cNvPr id="239" name="Line" descr="Line"/>
          <p:cNvPicPr>
            <a:picLocks/>
          </p:cNvPicPr>
          <p:nvPr/>
        </p:nvPicPr>
        <p:blipFill>
          <a:blip r:embed="rId3"/>
          <a:stretch>
            <a:fillRect/>
          </a:stretch>
        </p:blipFill>
        <p:spPr>
          <a:xfrm>
            <a:off x="19767085" y="2219749"/>
            <a:ext cx="1679760" cy="127001"/>
          </a:xfrm>
          <a:prstGeom prst="rect">
            <a:avLst/>
          </a:prstGeom>
        </p:spPr>
      </p:pic>
      <p:pic>
        <p:nvPicPr>
          <p:cNvPr id="241" name="Line" descr="Line"/>
          <p:cNvPicPr>
            <a:picLocks/>
          </p:cNvPicPr>
          <p:nvPr/>
        </p:nvPicPr>
        <p:blipFill>
          <a:blip r:embed="rId4"/>
          <a:stretch>
            <a:fillRect/>
          </a:stretch>
        </p:blipFill>
        <p:spPr>
          <a:xfrm>
            <a:off x="4066779" y="3051455"/>
            <a:ext cx="5529753" cy="269453"/>
          </a:xfrm>
          <a:prstGeom prst="rect">
            <a:avLst/>
          </a:prstGeom>
        </p:spPr>
      </p:pic>
      <p:pic>
        <p:nvPicPr>
          <p:cNvPr id="243" name="Line" descr="Line"/>
          <p:cNvPicPr>
            <a:picLocks/>
          </p:cNvPicPr>
          <p:nvPr/>
        </p:nvPicPr>
        <p:blipFill>
          <a:blip r:embed="rId5"/>
          <a:stretch>
            <a:fillRect/>
          </a:stretch>
        </p:blipFill>
        <p:spPr>
          <a:xfrm>
            <a:off x="2317750" y="3858042"/>
            <a:ext cx="2033533" cy="282897"/>
          </a:xfrm>
          <a:prstGeom prst="rect">
            <a:avLst/>
          </a:prstGeom>
        </p:spPr>
      </p:pic>
      <p:sp>
        <p:nvSpPr>
          <p:cNvPr id="245" name="Text"/>
          <p:cNvSpPr txBox="1"/>
          <p:nvPr/>
        </p:nvSpPr>
        <p:spPr>
          <a:xfrm>
            <a:off x="10839500" y="6271717"/>
            <a:ext cx="673000" cy="461366"/>
          </a:xfrm>
          <a:prstGeom prst="rect">
            <a:avLst/>
          </a:prstGeom>
          <a:ln w="12700">
            <a:miter lim="400000"/>
          </a:ln>
        </p:spPr>
        <p:txBody>
          <a:bodyPr wrap="none" lIns="50800" tIns="50800" rIns="50800" bIns="50800" anchor="ctr">
            <a:spAutoFit/>
          </a:bodyPr>
          <a:lstStyle/>
          <a:p>
            <a:endParaRPr/>
          </a:p>
        </p:txBody>
      </p:sp>
      <p:pic>
        <p:nvPicPr>
          <p:cNvPr id="246" name="Line" descr="Line"/>
          <p:cNvPicPr>
            <a:picLocks/>
          </p:cNvPicPr>
          <p:nvPr/>
        </p:nvPicPr>
        <p:blipFill>
          <a:blip r:embed="rId6"/>
          <a:stretch>
            <a:fillRect/>
          </a:stretch>
        </p:blipFill>
        <p:spPr>
          <a:xfrm>
            <a:off x="2095426" y="6429960"/>
            <a:ext cx="8057567" cy="303123"/>
          </a:xfrm>
          <a:prstGeom prst="rect">
            <a:avLst/>
          </a:prstGeom>
        </p:spPr>
      </p:pic>
      <p:pic>
        <p:nvPicPr>
          <p:cNvPr id="248" name="Line" descr="Line"/>
          <p:cNvPicPr>
            <a:picLocks/>
          </p:cNvPicPr>
          <p:nvPr/>
        </p:nvPicPr>
        <p:blipFill>
          <a:blip r:embed="rId7"/>
          <a:stretch>
            <a:fillRect/>
          </a:stretch>
        </p:blipFill>
        <p:spPr>
          <a:xfrm>
            <a:off x="9279224" y="9202812"/>
            <a:ext cx="10487861" cy="319560"/>
          </a:xfrm>
          <a:prstGeom prst="rect">
            <a:avLst/>
          </a:prstGeom>
        </p:spPr>
      </p:pic>
      <p:grpSp>
        <p:nvGrpSpPr>
          <p:cNvPr id="252" name="God’s Grace: Jesus Gave Himself For Us……"/>
          <p:cNvGrpSpPr/>
          <p:nvPr/>
        </p:nvGrpSpPr>
        <p:grpSpPr>
          <a:xfrm>
            <a:off x="1891861" y="10327728"/>
            <a:ext cx="20801053" cy="2616201"/>
            <a:chOff x="0" y="0"/>
            <a:chExt cx="19961175" cy="2616200"/>
          </a:xfrm>
        </p:grpSpPr>
        <p:sp>
          <p:nvSpPr>
            <p:cNvPr id="251" name="God’s Grace: Jesus Gave Himself For Us……"/>
            <p:cNvSpPr txBox="1"/>
            <p:nvPr/>
          </p:nvSpPr>
          <p:spPr>
            <a:xfrm>
              <a:off x="88900" y="88900"/>
              <a:ext cx="19783376" cy="2438400"/>
            </a:xfrm>
            <a:prstGeom prst="rect">
              <a:avLst/>
            </a:prstGeom>
            <a:noFill/>
            <a:ln>
              <a:noFill/>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defRPr sz="6000">
                  <a:solidFill>
                    <a:srgbClr val="000000"/>
                  </a:solidFill>
                  <a:latin typeface="Arial Black"/>
                  <a:ea typeface="Arial Black"/>
                  <a:cs typeface="Arial Black"/>
                  <a:sym typeface="Arial Black"/>
                </a:defRPr>
              </a:pPr>
              <a:r>
                <a:t>God’s Grace: Jesus Gave Himself For Us…</a:t>
              </a:r>
            </a:p>
            <a:p>
              <a:pPr>
                <a:defRPr sz="6000">
                  <a:solidFill>
                    <a:srgbClr val="000000"/>
                  </a:solidFill>
                  <a:latin typeface="Arial Black"/>
                  <a:ea typeface="Arial Black"/>
                  <a:cs typeface="Arial Black"/>
                  <a:sym typeface="Arial Black"/>
                </a:defRPr>
              </a:pPr>
              <a:r>
                <a:t>What Will I Give Back To Him In Thankfulness?</a:t>
              </a:r>
            </a:p>
          </p:txBody>
        </p:sp>
        <p:pic>
          <p:nvPicPr>
            <p:cNvPr id="250" name="God’s Grace: Jesus Gave Himself For Us…… God’s Grace: Jesus Gave Himself For Us…&#10;What Will I Give Back To Him In Thankfulness?" descr="God’s Grace: Jesus Gave Himself For Us…… God’s Grace: Jesus Gave Himself For Us…What Will I Give Back To Him In Thankfulness?"/>
            <p:cNvPicPr>
              <a:picLocks/>
            </p:cNvPicPr>
            <p:nvPr/>
          </p:nvPicPr>
          <p:blipFill>
            <a:blip r:embed="rId8"/>
            <a:stretch>
              <a:fillRect/>
            </a:stretch>
          </p:blipFill>
          <p:spPr>
            <a:xfrm>
              <a:off x="0" y="0"/>
              <a:ext cx="19961176" cy="2616200"/>
            </a:xfrm>
            <a:prstGeom prst="rect">
              <a:avLst/>
            </a:prstGeom>
            <a:effectLst/>
          </p:spPr>
        </p:pic>
      </p:gr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Footprints.jpg" descr="Footprints.jpg"/>
          <p:cNvPicPr>
            <a:picLocks noChangeAspect="1"/>
          </p:cNvPicPr>
          <p:nvPr/>
        </p:nvPicPr>
        <p:blipFill>
          <a:blip r:embed="rId3"/>
          <a:srcRect t="35695" r="8608"/>
          <a:stretch>
            <a:fillRect/>
          </a:stretch>
        </p:blipFill>
        <p:spPr>
          <a:xfrm>
            <a:off x="15605868" y="10680672"/>
            <a:ext cx="7776646" cy="2853729"/>
          </a:xfrm>
          <a:prstGeom prst="rect">
            <a:avLst/>
          </a:prstGeom>
          <a:ln w="12700">
            <a:miter lim="400000"/>
          </a:ln>
        </p:spPr>
      </p:pic>
      <p:grpSp>
        <p:nvGrpSpPr>
          <p:cNvPr id="324" name="Group"/>
          <p:cNvGrpSpPr/>
          <p:nvPr/>
        </p:nvGrpSpPr>
        <p:grpSpPr>
          <a:xfrm>
            <a:off x="1744727" y="6633900"/>
            <a:ext cx="5014910" cy="2495551"/>
            <a:chOff x="-21496" y="0"/>
            <a:chExt cx="4012471" cy="2495550"/>
          </a:xfrm>
        </p:grpSpPr>
        <p:sp>
          <p:nvSpPr>
            <p:cNvPr id="322" name="Arrow"/>
            <p:cNvSpPr/>
            <p:nvPr/>
          </p:nvSpPr>
          <p:spPr>
            <a:xfrm>
              <a:off x="0" y="0"/>
              <a:ext cx="3990975" cy="2495550"/>
            </a:xfrm>
            <a:prstGeom prst="rightArrow">
              <a:avLst>
                <a:gd name="adj1" fmla="val 71759"/>
                <a:gd name="adj2" fmla="val 48473"/>
              </a:avLst>
            </a:prstGeom>
            <a:solidFill>
              <a:srgbClr val="1827CD"/>
            </a:solidFill>
            <a:ln w="12700" cap="flat">
              <a:solidFill>
                <a:srgbClr val="FFFFFF"/>
              </a:solidFill>
              <a:prstDash val="solid"/>
              <a:round/>
            </a:ln>
            <a:effectLst/>
          </p:spPr>
          <p:txBody>
            <a:bodyPr wrap="square" lIns="68580" tIns="68580" rIns="68580" bIns="68580" numCol="1" anchor="ctr">
              <a:noAutofit/>
            </a:bodyPr>
            <a:lstStyle/>
            <a:p>
              <a:pPr defTabSz="1828800">
                <a:defRPr sz="6000">
                  <a:solidFill>
                    <a:srgbClr val="FFFFFF"/>
                  </a:solidFill>
                  <a:latin typeface="Capitals"/>
                  <a:ea typeface="Capitals"/>
                  <a:cs typeface="Capitals"/>
                  <a:sym typeface="Capitals"/>
                </a:defRPr>
              </a:pPr>
              <a:endParaRPr/>
            </a:p>
          </p:txBody>
        </p:sp>
        <p:sp>
          <p:nvSpPr>
            <p:cNvPr id="323" name="Mk. 16:…"/>
            <p:cNvSpPr txBox="1"/>
            <p:nvPr/>
          </p:nvSpPr>
          <p:spPr>
            <a:xfrm>
              <a:off x="-21496" y="257120"/>
              <a:ext cx="3165930" cy="19813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66675" tIns="66675" rIns="66675" bIns="66675" numCol="1" anchor="ctr">
              <a:spAutoFit/>
            </a:bodyPr>
            <a:lstStyle/>
            <a:p>
              <a:pPr defTabSz="1828800">
                <a:defRPr sz="5000">
                  <a:solidFill>
                    <a:srgbClr val="FFFFFF"/>
                  </a:solidFill>
                </a:defRPr>
              </a:pPr>
              <a:r>
                <a:rPr sz="6000" b="1" dirty="0">
                  <a:latin typeface="Bookman Old Style" charset="0"/>
                  <a:ea typeface="Bookman Old Style" charset="0"/>
                  <a:cs typeface="Bookman Old Style" charset="0"/>
                </a:rPr>
                <a:t>Mk. 16:</a:t>
              </a:r>
            </a:p>
            <a:p>
              <a:pPr defTabSz="1828800">
                <a:defRPr sz="5000">
                  <a:solidFill>
                    <a:srgbClr val="FFFFFF"/>
                  </a:solidFill>
                </a:defRPr>
              </a:pPr>
              <a:r>
                <a:rPr sz="6000" b="1" dirty="0">
                  <a:latin typeface="Bookman Old Style" charset="0"/>
                  <a:ea typeface="Bookman Old Style" charset="0"/>
                  <a:cs typeface="Bookman Old Style" charset="0"/>
                </a:rPr>
                <a:t>15-16</a:t>
              </a:r>
            </a:p>
          </p:txBody>
        </p:sp>
      </p:grpSp>
      <p:pic>
        <p:nvPicPr>
          <p:cNvPr id="325" name="image.png" descr="image.png"/>
          <p:cNvPicPr>
            <a:picLocks noChangeAspect="1"/>
          </p:cNvPicPr>
          <p:nvPr/>
        </p:nvPicPr>
        <p:blipFill>
          <a:blip r:embed="rId4"/>
          <a:stretch>
            <a:fillRect/>
          </a:stretch>
        </p:blipFill>
        <p:spPr>
          <a:xfrm>
            <a:off x="12504018" y="622146"/>
            <a:ext cx="7448551" cy="2750345"/>
          </a:xfrm>
          <a:prstGeom prst="rect">
            <a:avLst/>
          </a:prstGeom>
          <a:ln w="12700">
            <a:miter lim="400000"/>
          </a:ln>
        </p:spPr>
      </p:pic>
      <p:pic>
        <p:nvPicPr>
          <p:cNvPr id="326" name="image.png" descr="image.png"/>
          <p:cNvPicPr>
            <a:picLocks noChangeAspect="1"/>
          </p:cNvPicPr>
          <p:nvPr/>
        </p:nvPicPr>
        <p:blipFill>
          <a:blip r:embed="rId5"/>
          <a:stretch>
            <a:fillRect/>
          </a:stretch>
        </p:blipFill>
        <p:spPr>
          <a:xfrm>
            <a:off x="1232760" y="427923"/>
            <a:ext cx="6038844" cy="6205977"/>
          </a:xfrm>
          <a:prstGeom prst="rect">
            <a:avLst/>
          </a:prstGeom>
          <a:ln w="12700">
            <a:miter lim="400000"/>
          </a:ln>
        </p:spPr>
      </p:pic>
      <p:sp>
        <p:nvSpPr>
          <p:cNvPr id="327" name="Rectangle"/>
          <p:cNvSpPr/>
          <p:nvPr/>
        </p:nvSpPr>
        <p:spPr>
          <a:xfrm>
            <a:off x="940526" y="480493"/>
            <a:ext cx="22441988" cy="9258303"/>
          </a:xfrm>
          <a:prstGeom prst="rect">
            <a:avLst/>
          </a:prstGeom>
          <a:ln w="63500">
            <a:solidFill>
              <a:srgbClr val="000000"/>
            </a:solidFill>
          </a:ln>
        </p:spPr>
        <p:txBody>
          <a:bodyPr lIns="68580" tIns="68580" rIns="68580" bIns="68580" anchor="ctr"/>
          <a:lstStyle/>
          <a:p>
            <a:pPr algn="l" defTabSz="1828800">
              <a:defRPr sz="3200">
                <a:solidFill>
                  <a:srgbClr val="FFFFFF"/>
                </a:solidFill>
                <a:latin typeface="Arial"/>
                <a:ea typeface="Arial"/>
                <a:cs typeface="Arial"/>
                <a:sym typeface="Arial"/>
              </a:defRPr>
            </a:pPr>
            <a:endParaRPr/>
          </a:p>
        </p:txBody>
      </p:sp>
      <p:sp>
        <p:nvSpPr>
          <p:cNvPr id="328" name="Hear  (Rom. 10:17)…"/>
          <p:cNvSpPr txBox="1"/>
          <p:nvPr/>
        </p:nvSpPr>
        <p:spPr>
          <a:xfrm>
            <a:off x="10102849" y="3516184"/>
            <a:ext cx="11186026" cy="5934958"/>
          </a:xfrm>
          <a:prstGeom prst="rect">
            <a:avLst/>
          </a:prstGeom>
          <a:solidFill>
            <a:srgbClr val="1827CD"/>
          </a:solidFill>
          <a:ln w="63500">
            <a:solidFill>
              <a:srgbClr val="000000"/>
            </a:solidFill>
            <a:miter lim="400000"/>
          </a:ln>
          <a:extLst>
            <a:ext uri="{C572A759-6A51-4108-AA02-DFA0A04FC94B}">
              <ma14:wrappingTextBoxFlag xmlns:ma14="http://schemas.microsoft.com/office/mac/drawingml/2011/main" xmlns="" val="1"/>
            </a:ext>
          </a:extLst>
        </p:spPr>
        <p:txBody>
          <a:bodyPr wrap="square" lIns="822960" tIns="68580" rIns="548640" bIns="68580" anchor="ctr">
            <a:spAutoFit/>
          </a:bodyPr>
          <a:lstStyle/>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rPr dirty="0"/>
              <a:t>Hear  (Rom. 10:17)</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rPr dirty="0"/>
              <a:t>Believe  (Jn. 8:24)</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rPr dirty="0"/>
              <a:t>Repent  (Acts 2:38)</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rPr dirty="0"/>
              <a:t>Confess  (Mt. 10:32-33)</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rPr dirty="0"/>
              <a:t>Baptism  (Acts 22:16)</a:t>
            </a:r>
          </a:p>
        </p:txBody>
      </p:sp>
      <p:sp>
        <p:nvSpPr>
          <p:cNvPr id="329" name="Continue… (Matt. 28:20)"/>
          <p:cNvSpPr txBox="1"/>
          <p:nvPr/>
        </p:nvSpPr>
        <p:spPr>
          <a:xfrm>
            <a:off x="4468278" y="9914003"/>
            <a:ext cx="15025913" cy="1337062"/>
          </a:xfrm>
          <a:prstGeom prst="rect">
            <a:avLst/>
          </a:prstGeom>
          <a:solidFill>
            <a:srgbClr val="91FB8A"/>
          </a:solidFill>
          <a:ln w="25400">
            <a:solidFill>
              <a:srgbClr val="000000"/>
            </a:solidFill>
            <a:miter lim="400000"/>
          </a:ln>
          <a:extLst>
            <a:ext uri="{C572A759-6A51-4108-AA02-DFA0A04FC94B}">
              <ma14:wrappingTextBoxFlag xmlns:ma14="http://schemas.microsoft.com/office/mac/drawingml/2011/main" xmlns="" val="1"/>
            </a:ext>
          </a:extLst>
        </p:spPr>
        <p:txBody>
          <a:bodyPr lIns="35559" tIns="35559" rIns="35559" bIns="35559" anchor="ctr"/>
          <a:lstStyle>
            <a:lvl1pPr defTabSz="1300480">
              <a:spcBef>
                <a:spcPts val="300"/>
              </a:spcBef>
              <a:defRPr sz="6000">
                <a:latin typeface="Capitals"/>
                <a:ea typeface="Capitals"/>
                <a:cs typeface="Capitals"/>
                <a:sym typeface="Capitals"/>
              </a:defRPr>
            </a:lvl1pPr>
          </a:lstStyle>
          <a:p>
            <a:r>
              <a:rPr sz="8000"/>
              <a:t>Continue… (Matt. 28:20) </a:t>
            </a:r>
          </a:p>
        </p:txBody>
      </p:sp>
      <p:grpSp>
        <p:nvGrpSpPr>
          <p:cNvPr id="332" name="Group"/>
          <p:cNvGrpSpPr/>
          <p:nvPr/>
        </p:nvGrpSpPr>
        <p:grpSpPr>
          <a:xfrm>
            <a:off x="10639561" y="10989692"/>
            <a:ext cx="5887992" cy="2750344"/>
            <a:chOff x="0" y="0"/>
            <a:chExt cx="5887990" cy="2750343"/>
          </a:xfrm>
        </p:grpSpPr>
        <p:sp>
          <p:nvSpPr>
            <p:cNvPr id="330" name="Committed To Follow Jesus"/>
            <p:cNvSpPr txBox="1"/>
            <p:nvPr/>
          </p:nvSpPr>
          <p:spPr>
            <a:xfrm>
              <a:off x="0" y="2084633"/>
              <a:ext cx="5887991" cy="6657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8575" tIns="28575" rIns="28575" bIns="28575" numCol="1" anchor="ctr">
              <a:noAutofit/>
            </a:bodyPr>
            <a:lstStyle>
              <a:lvl1pPr algn="l" defTabSz="584200">
                <a:defRPr sz="2400" b="1">
                  <a:latin typeface="Marker Felt"/>
                  <a:ea typeface="Marker Felt"/>
                  <a:cs typeface="Marker Felt"/>
                  <a:sym typeface="Marker Felt"/>
                </a:defRPr>
              </a:lvl1pPr>
            </a:lstStyle>
            <a:p>
              <a:r>
                <a:t>Committed To Follow Jesus</a:t>
              </a:r>
            </a:p>
          </p:txBody>
        </p:sp>
        <p:pic>
          <p:nvPicPr>
            <p:cNvPr id="331" name="Image" descr="Image"/>
            <p:cNvPicPr>
              <a:picLocks noChangeAspect="1"/>
            </p:cNvPicPr>
            <p:nvPr/>
          </p:nvPicPr>
          <p:blipFill>
            <a:blip r:embed="rId6"/>
            <a:stretch>
              <a:fillRect/>
            </a:stretch>
          </p:blipFill>
          <p:spPr>
            <a:xfrm>
              <a:off x="40879" y="0"/>
              <a:ext cx="4979994" cy="2259502"/>
            </a:xfrm>
            <a:prstGeom prst="rect">
              <a:avLst/>
            </a:prstGeom>
            <a:ln w="12700" cap="flat">
              <a:noFill/>
              <a:miter lim="400000"/>
            </a:ln>
            <a:effectLst/>
          </p:spPr>
        </p:pic>
      </p:grpSp>
    </p:spTree>
    <p:extLst>
      <p:ext uri="{BB962C8B-B14F-4D97-AF65-F5344CB8AC3E}">
        <p14:creationId xmlns:p14="http://schemas.microsoft.com/office/powerpoint/2010/main" val="1584702467"/>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400"/>
                                  </p:stCondLst>
                                  <p:iterate>
                                    <p:tmAbs val="0"/>
                                  </p:iterate>
                                  <p:childTnLst>
                                    <p:set>
                                      <p:cBhvr>
                                        <p:cTn id="6" fill="hold"/>
                                        <p:tgtEl>
                                          <p:spTgt spid="324"/>
                                        </p:tgtEl>
                                        <p:attrNameLst>
                                          <p:attrName>style.visibility</p:attrName>
                                        </p:attrNameLst>
                                      </p:cBhvr>
                                      <p:to>
                                        <p:strVal val="visible"/>
                                      </p:to>
                                    </p:set>
                                    <p:animEffect transition="in" filter="wipe(left)">
                                      <p:cBhvr>
                                        <p:cTn id="7" dur="2000"/>
                                        <p:tgtEl>
                                          <p:spTgt spid="324"/>
                                        </p:tgtEl>
                                      </p:cBhvr>
                                    </p:animEffect>
                                  </p:childTnLst>
                                </p:cTn>
                              </p:par>
                            </p:childTnLst>
                          </p:cTn>
                        </p:par>
                        <p:par>
                          <p:cTn id="8" fill="hold">
                            <p:stCondLst>
                              <p:cond delay="2400"/>
                            </p:stCondLst>
                            <p:childTnLst>
                              <p:par>
                                <p:cTn id="9" presetID="4" presetClass="entr" presetSubtype="32" fill="hold" grpId="0" nodeType="afterEffect">
                                  <p:stCondLst>
                                    <p:cond delay="2000"/>
                                  </p:stCondLst>
                                  <p:iterate>
                                    <p:tmAbs val="0"/>
                                  </p:iterate>
                                  <p:childTnLst>
                                    <p:set>
                                      <p:cBhvr>
                                        <p:cTn id="10" fill="hold"/>
                                        <p:tgtEl>
                                          <p:spTgt spid="328">
                                            <p:bg/>
                                          </p:spTgt>
                                        </p:tgtEl>
                                        <p:attrNameLst>
                                          <p:attrName>style.visibility</p:attrName>
                                        </p:attrNameLst>
                                      </p:cBhvr>
                                      <p:to>
                                        <p:strVal val="visible"/>
                                      </p:to>
                                    </p:set>
                                    <p:animEffect transition="in" filter="box(out)">
                                      <p:cBhvr>
                                        <p:cTn id="11" dur="2000"/>
                                        <p:tgtEl>
                                          <p:spTgt spid="328">
                                            <p:bg/>
                                          </p:spTgt>
                                        </p:tgtEl>
                                      </p:cBhvr>
                                    </p:animEffect>
                                  </p:childTnLst>
                                </p:cTn>
                              </p:par>
                              <p:par>
                                <p:cTn id="12" presetID="4" presetClass="entr" presetSubtype="32" fill="hold" grpId="0" nodeType="withEffect">
                                  <p:stCondLst>
                                    <p:cond delay="2000"/>
                                  </p:stCondLst>
                                  <p:iterate>
                                    <p:tmAbs val="0"/>
                                  </p:iterate>
                                  <p:childTnLst>
                                    <p:set>
                                      <p:cBhvr>
                                        <p:cTn id="13" fill="hold"/>
                                        <p:tgtEl>
                                          <p:spTgt spid="328">
                                            <p:txEl>
                                              <p:pRg st="0" end="0"/>
                                            </p:txEl>
                                          </p:spTgt>
                                        </p:tgtEl>
                                        <p:attrNameLst>
                                          <p:attrName>style.visibility</p:attrName>
                                        </p:attrNameLst>
                                      </p:cBhvr>
                                      <p:to>
                                        <p:strVal val="visible"/>
                                      </p:to>
                                    </p:set>
                                    <p:animEffect transition="in" filter="box(out)">
                                      <p:cBhvr>
                                        <p:cTn id="14" dur="2000"/>
                                        <p:tgtEl>
                                          <p:spTgt spid="328">
                                            <p:txEl>
                                              <p:pRg st="0" end="0"/>
                                            </p:txEl>
                                          </p:spTgt>
                                        </p:tgtEl>
                                      </p:cBhvr>
                                    </p:animEffect>
                                  </p:childTnLst>
                                </p:cTn>
                              </p:par>
                            </p:childTnLst>
                          </p:cTn>
                        </p:par>
                        <p:par>
                          <p:cTn id="15" fill="hold">
                            <p:stCondLst>
                              <p:cond delay="6400"/>
                            </p:stCondLst>
                            <p:childTnLst>
                              <p:par>
                                <p:cTn id="16" presetID="4" presetClass="entr" presetSubtype="32" fill="hold" grpId="0" nodeType="afterEffect">
                                  <p:stCondLst>
                                    <p:cond delay="2000"/>
                                  </p:stCondLst>
                                  <p:iterate>
                                    <p:tmAbs val="0"/>
                                  </p:iterate>
                                  <p:childTnLst>
                                    <p:set>
                                      <p:cBhvr>
                                        <p:cTn id="17" fill="hold"/>
                                        <p:tgtEl>
                                          <p:spTgt spid="328">
                                            <p:txEl>
                                              <p:pRg st="1" end="1"/>
                                            </p:txEl>
                                          </p:spTgt>
                                        </p:tgtEl>
                                        <p:attrNameLst>
                                          <p:attrName>style.visibility</p:attrName>
                                        </p:attrNameLst>
                                      </p:cBhvr>
                                      <p:to>
                                        <p:strVal val="visible"/>
                                      </p:to>
                                    </p:set>
                                    <p:animEffect transition="in" filter="box(out)">
                                      <p:cBhvr>
                                        <p:cTn id="18" dur="2000"/>
                                        <p:tgtEl>
                                          <p:spTgt spid="328">
                                            <p:txEl>
                                              <p:pRg st="1" end="1"/>
                                            </p:txEl>
                                          </p:spTgt>
                                        </p:tgtEl>
                                      </p:cBhvr>
                                    </p:animEffect>
                                  </p:childTnLst>
                                </p:cTn>
                              </p:par>
                            </p:childTnLst>
                          </p:cTn>
                        </p:par>
                        <p:par>
                          <p:cTn id="19" fill="hold">
                            <p:stCondLst>
                              <p:cond delay="10400"/>
                            </p:stCondLst>
                            <p:childTnLst>
                              <p:par>
                                <p:cTn id="20" presetID="4" presetClass="entr" presetSubtype="32" fill="hold" grpId="0" nodeType="afterEffect">
                                  <p:stCondLst>
                                    <p:cond delay="2000"/>
                                  </p:stCondLst>
                                  <p:iterate>
                                    <p:tmAbs val="0"/>
                                  </p:iterate>
                                  <p:childTnLst>
                                    <p:set>
                                      <p:cBhvr>
                                        <p:cTn id="21" fill="hold"/>
                                        <p:tgtEl>
                                          <p:spTgt spid="328">
                                            <p:txEl>
                                              <p:pRg st="2" end="2"/>
                                            </p:txEl>
                                          </p:spTgt>
                                        </p:tgtEl>
                                        <p:attrNameLst>
                                          <p:attrName>style.visibility</p:attrName>
                                        </p:attrNameLst>
                                      </p:cBhvr>
                                      <p:to>
                                        <p:strVal val="visible"/>
                                      </p:to>
                                    </p:set>
                                    <p:animEffect transition="in" filter="box(out)">
                                      <p:cBhvr>
                                        <p:cTn id="22" dur="2000"/>
                                        <p:tgtEl>
                                          <p:spTgt spid="328">
                                            <p:txEl>
                                              <p:pRg st="2" end="2"/>
                                            </p:txEl>
                                          </p:spTgt>
                                        </p:tgtEl>
                                      </p:cBhvr>
                                    </p:animEffect>
                                  </p:childTnLst>
                                </p:cTn>
                              </p:par>
                            </p:childTnLst>
                          </p:cTn>
                        </p:par>
                        <p:par>
                          <p:cTn id="23" fill="hold">
                            <p:stCondLst>
                              <p:cond delay="14400"/>
                            </p:stCondLst>
                            <p:childTnLst>
                              <p:par>
                                <p:cTn id="24" presetID="4" presetClass="entr" presetSubtype="32" fill="hold" grpId="0" nodeType="afterEffect">
                                  <p:stCondLst>
                                    <p:cond delay="2000"/>
                                  </p:stCondLst>
                                  <p:iterate>
                                    <p:tmAbs val="0"/>
                                  </p:iterate>
                                  <p:childTnLst>
                                    <p:set>
                                      <p:cBhvr>
                                        <p:cTn id="25" fill="hold"/>
                                        <p:tgtEl>
                                          <p:spTgt spid="328">
                                            <p:txEl>
                                              <p:pRg st="3" end="3"/>
                                            </p:txEl>
                                          </p:spTgt>
                                        </p:tgtEl>
                                        <p:attrNameLst>
                                          <p:attrName>style.visibility</p:attrName>
                                        </p:attrNameLst>
                                      </p:cBhvr>
                                      <p:to>
                                        <p:strVal val="visible"/>
                                      </p:to>
                                    </p:set>
                                    <p:animEffect transition="in" filter="box(out)">
                                      <p:cBhvr>
                                        <p:cTn id="26" dur="2000"/>
                                        <p:tgtEl>
                                          <p:spTgt spid="328">
                                            <p:txEl>
                                              <p:pRg st="3" end="3"/>
                                            </p:txEl>
                                          </p:spTgt>
                                        </p:tgtEl>
                                      </p:cBhvr>
                                    </p:animEffect>
                                  </p:childTnLst>
                                </p:cTn>
                              </p:par>
                            </p:childTnLst>
                          </p:cTn>
                        </p:par>
                        <p:par>
                          <p:cTn id="27" fill="hold">
                            <p:stCondLst>
                              <p:cond delay="18400"/>
                            </p:stCondLst>
                            <p:childTnLst>
                              <p:par>
                                <p:cTn id="28" presetID="4" presetClass="entr" presetSubtype="32" fill="hold" grpId="0" nodeType="afterEffect">
                                  <p:stCondLst>
                                    <p:cond delay="2000"/>
                                  </p:stCondLst>
                                  <p:iterate>
                                    <p:tmAbs val="0"/>
                                  </p:iterate>
                                  <p:childTnLst>
                                    <p:set>
                                      <p:cBhvr>
                                        <p:cTn id="29" fill="hold"/>
                                        <p:tgtEl>
                                          <p:spTgt spid="328">
                                            <p:txEl>
                                              <p:pRg st="4" end="4"/>
                                            </p:txEl>
                                          </p:spTgt>
                                        </p:tgtEl>
                                        <p:attrNameLst>
                                          <p:attrName>style.visibility</p:attrName>
                                        </p:attrNameLst>
                                      </p:cBhvr>
                                      <p:to>
                                        <p:strVal val="visible"/>
                                      </p:to>
                                    </p:set>
                                    <p:animEffect transition="in" filter="box(out)">
                                      <p:cBhvr>
                                        <p:cTn id="30" dur="2000"/>
                                        <p:tgtEl>
                                          <p:spTgt spid="328">
                                            <p:txEl>
                                              <p:pRg st="4" end="4"/>
                                            </p:txEl>
                                          </p:spTgt>
                                        </p:tgtEl>
                                      </p:cBhvr>
                                    </p:animEffect>
                                  </p:childTnLst>
                                </p:cTn>
                              </p:par>
                            </p:childTnLst>
                          </p:cTn>
                        </p:par>
                        <p:par>
                          <p:cTn id="31" fill="hold">
                            <p:stCondLst>
                              <p:cond delay="22400"/>
                            </p:stCondLst>
                            <p:childTnLst>
                              <p:par>
                                <p:cTn id="32" presetID="22" presetClass="entr" presetSubtype="8" fill="hold" grpId="0" nodeType="afterEffect">
                                  <p:stCondLst>
                                    <p:cond delay="1000"/>
                                  </p:stCondLst>
                                  <p:iterate>
                                    <p:tmAbs val="0"/>
                                  </p:iterate>
                                  <p:childTnLst>
                                    <p:set>
                                      <p:cBhvr>
                                        <p:cTn id="33" fill="hold"/>
                                        <p:tgtEl>
                                          <p:spTgt spid="329"/>
                                        </p:tgtEl>
                                        <p:attrNameLst>
                                          <p:attrName>style.visibility</p:attrName>
                                        </p:attrNameLst>
                                      </p:cBhvr>
                                      <p:to>
                                        <p:strVal val="visible"/>
                                      </p:to>
                                    </p:set>
                                    <p:animEffect transition="in" filter="wipe(left)">
                                      <p:cBhvr>
                                        <p:cTn id="34" dur="2000"/>
                                        <p:tgtEl>
                                          <p:spTgt spid="329"/>
                                        </p:tgtEl>
                                      </p:cBhvr>
                                    </p:animEffect>
                                  </p:childTnLst>
                                </p:cTn>
                              </p:par>
                            </p:childTnLst>
                          </p:cTn>
                        </p:par>
                        <p:par>
                          <p:cTn id="35" fill="hold">
                            <p:stCondLst>
                              <p:cond delay="25400"/>
                            </p:stCondLst>
                            <p:childTnLst>
                              <p:par>
                                <p:cTn id="36" presetID="10" presetClass="entr" fill="hold" grpId="0" nodeType="afterEffect">
                                  <p:stCondLst>
                                    <p:cond delay="300"/>
                                  </p:stCondLst>
                                  <p:iterate>
                                    <p:tmAbs val="0"/>
                                  </p:iterate>
                                  <p:childTnLst>
                                    <p:set>
                                      <p:cBhvr>
                                        <p:cTn id="37" fill="hold"/>
                                        <p:tgtEl>
                                          <p:spTgt spid="332"/>
                                        </p:tgtEl>
                                        <p:attrNameLst>
                                          <p:attrName>style.visibility</p:attrName>
                                        </p:attrNameLst>
                                      </p:cBhvr>
                                      <p:to>
                                        <p:strVal val="visible"/>
                                      </p:to>
                                    </p:set>
                                    <p:animEffect transition="in" filter="fade">
                                      <p:cBhvr>
                                        <p:cTn id="38" dur="1500"/>
                                        <p:tgtEl>
                                          <p:spTgt spid="332"/>
                                        </p:tgtEl>
                                      </p:cBhvr>
                                    </p:animEffect>
                                  </p:childTnLst>
                                </p:cTn>
                              </p:par>
                            </p:childTnLst>
                          </p:cTn>
                        </p:par>
                        <p:par>
                          <p:cTn id="39" fill="hold">
                            <p:stCondLst>
                              <p:cond delay="27200"/>
                            </p:stCondLst>
                            <p:childTnLst>
                              <p:par>
                                <p:cTn id="40" presetID="22" presetClass="entr" presetSubtype="8" fill="hold" grpId="0" nodeType="afterEffect">
                                  <p:stCondLst>
                                    <p:cond delay="300"/>
                                  </p:stCondLst>
                                  <p:iterate>
                                    <p:tmAbs val="0"/>
                                  </p:iterate>
                                  <p:childTnLst>
                                    <p:set>
                                      <p:cBhvr>
                                        <p:cTn id="41" fill="hold"/>
                                        <p:tgtEl>
                                          <p:spTgt spid="321"/>
                                        </p:tgtEl>
                                        <p:attrNameLst>
                                          <p:attrName>style.visibility</p:attrName>
                                        </p:attrNameLst>
                                      </p:cBhvr>
                                      <p:to>
                                        <p:strVal val="visible"/>
                                      </p:to>
                                    </p:set>
                                    <p:animEffect transition="in" filter="wipe(left)">
                                      <p:cBhvr>
                                        <p:cTn id="42" dur="20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0" animBg="1" advAuto="0"/>
      <p:bldP spid="324" grpId="0" animBg="1" advAuto="0"/>
      <p:bldP spid="328" grpId="0" build="p" bldLvl="5" animBg="1" advAuto="0"/>
      <p:bldP spid="329" grpId="0" animBg="1" advAuto="0"/>
      <p:bldP spid="332" grpId="0" animBg="1" advAuto="0"/>
    </p:bldLst>
  </p:timing>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TotalTime>
  <Words>1340</Words>
  <Application>Microsoft Office PowerPoint</Application>
  <PresentationFormat>Custom</PresentationFormat>
  <Paragraphs>95</Paragraphs>
  <Slides>17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 Black</vt:lpstr>
      <vt:lpstr>Bookman Old Style</vt:lpstr>
      <vt:lpstr>Calibri</vt:lpstr>
      <vt:lpstr>Capitals</vt:lpstr>
      <vt:lpstr>Helvetica</vt:lpstr>
      <vt:lpstr>Helvetica Neue</vt:lpstr>
      <vt:lpstr>Helvetica Neue Medium</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Chris Reeves</cp:lastModifiedBy>
  <cp:revision>9</cp:revision>
  <dcterms:modified xsi:type="dcterms:W3CDTF">2026-09-11T15:37:21Z</dcterms:modified>
</cp:coreProperties>
</file>